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9" r:id="rId4"/>
    <p:sldId id="275" r:id="rId5"/>
    <p:sldId id="271" r:id="rId6"/>
    <p:sldId id="264" r:id="rId7"/>
    <p:sldId id="277" r:id="rId8"/>
    <p:sldId id="267" r:id="rId9"/>
    <p:sldId id="270" r:id="rId10"/>
    <p:sldId id="276" r:id="rId11"/>
    <p:sldId id="269" r:id="rId12"/>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88" autoAdjust="0"/>
  </p:normalViewPr>
  <p:slideViewPr>
    <p:cSldViewPr snapToGrid="0">
      <p:cViewPr>
        <p:scale>
          <a:sx n="75" d="100"/>
          <a:sy n="75" d="100"/>
        </p:scale>
        <p:origin x="10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3BAC4-C04D-4969-A8BB-188AA8489B67}" type="datetimeFigureOut">
              <a:rPr kumimoji="1" lang="ja-JP" altLang="en-US" smtClean="0"/>
              <a:t>2018/1/30</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B97A6-96AC-4930-A586-7B32CC3AFFC3}" type="slidenum">
              <a:rPr kumimoji="1" lang="ja-JP" altLang="en-US" smtClean="0"/>
              <a:t>‹#›</a:t>
            </a:fld>
            <a:endParaRPr kumimoji="1" lang="ja-JP" altLang="en-US"/>
          </a:p>
        </p:txBody>
      </p:sp>
    </p:spTree>
    <p:extLst>
      <p:ext uri="{BB962C8B-B14F-4D97-AF65-F5344CB8AC3E}">
        <p14:creationId xmlns:p14="http://schemas.microsoft.com/office/powerpoint/2010/main" val="34143651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4</a:t>
            </a:fld>
            <a:endParaRPr kumimoji="1" lang="ja-JP" altLang="en-US"/>
          </a:p>
        </p:txBody>
      </p:sp>
    </p:spTree>
    <p:extLst>
      <p:ext uri="{BB962C8B-B14F-4D97-AF65-F5344CB8AC3E}">
        <p14:creationId xmlns:p14="http://schemas.microsoft.com/office/powerpoint/2010/main" val="263176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5</a:t>
            </a:fld>
            <a:endParaRPr kumimoji="1" lang="ja-JP" altLang="en-US"/>
          </a:p>
        </p:txBody>
      </p:sp>
    </p:spTree>
    <p:extLst>
      <p:ext uri="{BB962C8B-B14F-4D97-AF65-F5344CB8AC3E}">
        <p14:creationId xmlns:p14="http://schemas.microsoft.com/office/powerpoint/2010/main" val="78772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6</a:t>
            </a:fld>
            <a:endParaRPr kumimoji="1" lang="ja-JP" altLang="en-US"/>
          </a:p>
        </p:txBody>
      </p:sp>
    </p:spTree>
    <p:extLst>
      <p:ext uri="{BB962C8B-B14F-4D97-AF65-F5344CB8AC3E}">
        <p14:creationId xmlns:p14="http://schemas.microsoft.com/office/powerpoint/2010/main" val="1729258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7</a:t>
            </a:fld>
            <a:endParaRPr kumimoji="1" lang="ja-JP" altLang="en-US"/>
          </a:p>
        </p:txBody>
      </p:sp>
    </p:spTree>
    <p:extLst>
      <p:ext uri="{BB962C8B-B14F-4D97-AF65-F5344CB8AC3E}">
        <p14:creationId xmlns:p14="http://schemas.microsoft.com/office/powerpoint/2010/main" val="5306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8</a:t>
            </a:fld>
            <a:endParaRPr kumimoji="1" lang="ja-JP" altLang="en-US"/>
          </a:p>
        </p:txBody>
      </p:sp>
    </p:spTree>
    <p:extLst>
      <p:ext uri="{BB962C8B-B14F-4D97-AF65-F5344CB8AC3E}">
        <p14:creationId xmlns:p14="http://schemas.microsoft.com/office/powerpoint/2010/main" val="2334527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EBB97A6-96AC-4930-A586-7B32CC3AFFC3}" type="slidenum">
              <a:rPr kumimoji="1" lang="ja-JP" altLang="en-US" smtClean="0"/>
              <a:t>11</a:t>
            </a:fld>
            <a:endParaRPr kumimoji="1" lang="ja-JP" altLang="en-US"/>
          </a:p>
        </p:txBody>
      </p:sp>
    </p:spTree>
    <p:extLst>
      <p:ext uri="{BB962C8B-B14F-4D97-AF65-F5344CB8AC3E}">
        <p14:creationId xmlns:p14="http://schemas.microsoft.com/office/powerpoint/2010/main" val="1072536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41615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2004975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309775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227976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161097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7575716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95673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6" name="図 5"/>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46501"/>
          <a:stretch/>
        </p:blipFill>
        <p:spPr>
          <a:xfrm flipV="1">
            <a:off x="-1" y="884695"/>
            <a:ext cx="5205457" cy="231153"/>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23817796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4159708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2645057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9AF3CBB-D79F-447F-A9FD-6682532DA180}" type="datetimeFigureOut">
              <a:rPr kumimoji="1" lang="ja-JP" altLang="en-US" smtClean="0"/>
              <a:t>2018/1/30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1347563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956516"/>
            <a:ext cx="2909455" cy="2901484"/>
          </a:xfrm>
          <a:prstGeom prst="rect">
            <a:avLst/>
          </a:prstGeom>
        </p:spPr>
      </p:pic>
      <p:pic>
        <p:nvPicPr>
          <p:cNvPr id="9" name="図 8"/>
          <p:cNvPicPr>
            <a:picLocks noChangeAspect="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6970224" y="0"/>
            <a:ext cx="2909455" cy="2901484"/>
          </a:xfrm>
          <a:prstGeom prst="rect">
            <a:avLst/>
          </a:prstGeom>
        </p:spPr>
      </p:pic>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F3CBB-D79F-447F-A9FD-6682532DA180}" type="datetimeFigureOut">
              <a:rPr kumimoji="1" lang="ja-JP" altLang="en-US" smtClean="0"/>
              <a:t>2018/1/30</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F69C05-CF26-4476-85B1-4E843A71A1B0}" type="slidenum">
              <a:rPr kumimoji="1" lang="ja-JP" altLang="en-US" smtClean="0"/>
              <a:t>‹#›</a:t>
            </a:fld>
            <a:endParaRPr kumimoji="1" lang="ja-JP" altLang="en-US"/>
          </a:p>
        </p:txBody>
      </p:sp>
    </p:spTree>
    <p:extLst>
      <p:ext uri="{BB962C8B-B14F-4D97-AF65-F5344CB8AC3E}">
        <p14:creationId xmlns:p14="http://schemas.microsoft.com/office/powerpoint/2010/main" val="2501510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5" y="0"/>
            <a:ext cx="9936766" cy="5589431"/>
          </a:xfrm>
          <a:prstGeom prst="rect">
            <a:avLst/>
          </a:prstGeom>
        </p:spPr>
      </p:pic>
      <p:sp>
        <p:nvSpPr>
          <p:cNvPr id="4" name="テキスト ボックス 3"/>
          <p:cNvSpPr txBox="1"/>
          <p:nvPr/>
        </p:nvSpPr>
        <p:spPr>
          <a:xfrm>
            <a:off x="4940490" y="5080121"/>
            <a:ext cx="4593142" cy="1200329"/>
          </a:xfrm>
          <a:prstGeom prst="rect">
            <a:avLst/>
          </a:prstGeom>
          <a:noFill/>
        </p:spPr>
        <p:txBody>
          <a:bodyPr wrap="square" rtlCol="0">
            <a:spAutoFit/>
          </a:bodyPr>
          <a:lstStyle/>
          <a:p>
            <a:pPr algn="r"/>
            <a:r>
              <a:rPr lang="ja-JP" altLang="en-US" sz="2400" b="1" dirty="0" smtClean="0">
                <a:latin typeface="メイリオ" panose="020B0604030504040204" pitchFamily="50" charset="-128"/>
                <a:ea typeface="メイリオ" panose="020B0604030504040204" pitchFamily="50" charset="-128"/>
              </a:rPr>
              <a:t>ジャンル：３Ｄ対戦アクション</a:t>
            </a:r>
            <a:endParaRPr lang="en-US" altLang="ja-JP" sz="2400" b="1" dirty="0" smtClean="0">
              <a:latin typeface="メイリオ" panose="020B0604030504040204" pitchFamily="50" charset="-128"/>
              <a:ea typeface="メイリオ" panose="020B0604030504040204" pitchFamily="50" charset="-128"/>
            </a:endParaRPr>
          </a:p>
          <a:p>
            <a:pPr algn="r"/>
            <a:r>
              <a:rPr lang="ja-JP" altLang="en-US" sz="2400" b="1" dirty="0" smtClean="0">
                <a:latin typeface="メイリオ" panose="020B0604030504040204" pitchFamily="50" charset="-128"/>
                <a:ea typeface="メイリオ" panose="020B0604030504040204" pitchFamily="50" charset="-128"/>
              </a:rPr>
              <a:t>プラットフォーム：</a:t>
            </a:r>
            <a:r>
              <a:rPr lang="en-US" altLang="ja-JP" sz="2400" b="1" dirty="0" smtClean="0">
                <a:latin typeface="メイリオ" panose="020B0604030504040204" pitchFamily="50" charset="-128"/>
                <a:ea typeface="メイリオ" panose="020B0604030504040204" pitchFamily="50" charset="-128"/>
              </a:rPr>
              <a:t>PC</a:t>
            </a:r>
          </a:p>
          <a:p>
            <a:pPr algn="r"/>
            <a:r>
              <a:rPr lang="ja-JP" altLang="en-US" sz="2400" b="1" dirty="0" smtClean="0">
                <a:latin typeface="メイリオ" panose="020B0604030504040204" pitchFamily="50" charset="-128"/>
                <a:ea typeface="メイリオ" panose="020B0604030504040204" pitchFamily="50" charset="-128"/>
              </a:rPr>
              <a:t>プレイ人数：１人</a:t>
            </a:r>
            <a:endParaRPr lang="en-US" altLang="ja-JP" sz="2400" b="1" dirty="0" smtClean="0">
              <a:latin typeface="メイリオ" panose="020B0604030504040204" pitchFamily="50" charset="-128"/>
              <a:ea typeface="メイリオ" panose="020B0604030504040204" pitchFamily="50" charset="-128"/>
            </a:endParaRPr>
          </a:p>
        </p:txBody>
      </p:sp>
      <p:sp>
        <p:nvSpPr>
          <p:cNvPr id="5" name="角丸四角形 4"/>
          <p:cNvSpPr/>
          <p:nvPr/>
        </p:nvSpPr>
        <p:spPr>
          <a:xfrm>
            <a:off x="5049672" y="4980846"/>
            <a:ext cx="4688903" cy="1415720"/>
          </a:xfrm>
          <a:prstGeom prst="roundRect">
            <a:avLst/>
          </a:prstGeom>
          <a:no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5" y="-154242"/>
            <a:ext cx="9906000" cy="6125084"/>
          </a:xfrm>
          <a:prstGeom prst="rect">
            <a:avLst/>
          </a:prstGeom>
        </p:spPr>
      </p:pic>
    </p:spTree>
    <p:extLst>
      <p:ext uri="{BB962C8B-B14F-4D97-AF65-F5344CB8AC3E}">
        <p14:creationId xmlns:p14="http://schemas.microsoft.com/office/powerpoint/2010/main" val="3592844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4800" b="1" dirty="0" smtClean="0">
                <a:solidFill>
                  <a:schemeClr val="bg1"/>
                </a:solidFill>
                <a:effectLst>
                  <a:glow rad="139700">
                    <a:schemeClr val="tx1">
                      <a:alpha val="70000"/>
                    </a:schemeClr>
                  </a:glow>
                </a:effectLst>
                <a:latin typeface="+mn-ea"/>
              </a:rPr>
              <a:t>操作説明</a:t>
            </a:r>
            <a:endParaRPr kumimoji="1" lang="ja-JP" altLang="en-US" sz="4800" b="1" dirty="0">
              <a:solidFill>
                <a:schemeClr val="bg1"/>
              </a:solidFill>
              <a:effectLst>
                <a:glow rad="139700">
                  <a:schemeClr val="tx1">
                    <a:alpha val="70000"/>
                  </a:schemeClr>
                </a:glow>
              </a:effectLst>
              <a:latin typeface="+mn-ea"/>
            </a:endParaRPr>
          </a:p>
        </p:txBody>
      </p:sp>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l="7280"/>
          <a:stretch/>
        </p:blipFill>
        <p:spPr>
          <a:xfrm>
            <a:off x="360608" y="1132334"/>
            <a:ext cx="9184783" cy="5572125"/>
          </a:xfrm>
          <a:prstGeom prst="rect">
            <a:avLst/>
          </a:prstGeom>
        </p:spPr>
      </p:pic>
    </p:spTree>
    <p:extLst>
      <p:ext uri="{BB962C8B-B14F-4D97-AF65-F5344CB8AC3E}">
        <p14:creationId xmlns:p14="http://schemas.microsoft.com/office/powerpoint/2010/main" val="3628492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a:solidFill>
                  <a:schemeClr val="bg1"/>
                </a:solidFill>
                <a:effectLst>
                  <a:glow rad="139700">
                    <a:schemeClr val="tx1">
                      <a:alpha val="70000"/>
                    </a:schemeClr>
                  </a:glow>
                </a:effectLst>
                <a:latin typeface="+mn-ea"/>
              </a:rPr>
              <a:t>セールスポイント</a:t>
            </a:r>
            <a:endParaRPr kumimoji="1" lang="ja-JP" altLang="en-US" sz="4800" b="1" dirty="0">
              <a:solidFill>
                <a:schemeClr val="bg1"/>
              </a:solidFill>
              <a:effectLst>
                <a:glow rad="139700">
                  <a:schemeClr val="tx1">
                    <a:alpha val="70000"/>
                  </a:schemeClr>
                </a:glow>
              </a:effectLst>
              <a:latin typeface="+mn-ea"/>
            </a:endParaRPr>
          </a:p>
        </p:txBody>
      </p:sp>
      <p:sp>
        <p:nvSpPr>
          <p:cNvPr id="19" name="テキスト ボックス 30"/>
          <p:cNvSpPr txBox="1"/>
          <p:nvPr/>
        </p:nvSpPr>
        <p:spPr>
          <a:xfrm>
            <a:off x="1123643" y="1348197"/>
            <a:ext cx="8220825" cy="58477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200" b="1" dirty="0" smtClean="0">
                <a:solidFill>
                  <a:schemeClr val="bg1"/>
                </a:solidFill>
                <a:effectLst>
                  <a:glow rad="139700">
                    <a:schemeClr val="tx1">
                      <a:alpha val="70000"/>
                    </a:schemeClr>
                  </a:glow>
                </a:effectLst>
                <a:latin typeface="+mn-ea"/>
              </a:rPr>
              <a:t>・簡単操作で行える多彩なアクション</a:t>
            </a:r>
            <a:endParaRPr lang="en-US" altLang="ja-JP" sz="3200" b="1" dirty="0" smtClean="0">
              <a:solidFill>
                <a:schemeClr val="bg1"/>
              </a:solidFill>
              <a:effectLst>
                <a:glow rad="139700">
                  <a:schemeClr val="tx1">
                    <a:alpha val="70000"/>
                  </a:schemeClr>
                </a:glow>
              </a:effectLst>
              <a:latin typeface="+mn-ea"/>
            </a:endParaRPr>
          </a:p>
        </p:txBody>
      </p:sp>
      <p:sp>
        <p:nvSpPr>
          <p:cNvPr id="2" name="正方形/長方形 1"/>
          <p:cNvSpPr/>
          <p:nvPr/>
        </p:nvSpPr>
        <p:spPr>
          <a:xfrm>
            <a:off x="1123643" y="3028470"/>
            <a:ext cx="7160935" cy="584775"/>
          </a:xfrm>
          <a:prstGeom prst="rect">
            <a:avLst/>
          </a:prstGeom>
        </p:spPr>
        <p:txBody>
          <a:bodyPr wrap="none">
            <a:spAutoFit/>
          </a:bodyPr>
          <a:lstStyle/>
          <a:p>
            <a:r>
              <a:rPr lang="ja-JP" altLang="en-US" sz="3200" b="1" dirty="0">
                <a:solidFill>
                  <a:schemeClr val="bg1"/>
                </a:solidFill>
                <a:effectLst>
                  <a:glow rad="139700">
                    <a:schemeClr val="tx1">
                      <a:alpha val="70000"/>
                    </a:schemeClr>
                  </a:glow>
                </a:effectLst>
                <a:latin typeface="+mn-ea"/>
              </a:rPr>
              <a:t>・いかに敵の木を奪っていくかの</a:t>
            </a:r>
            <a:r>
              <a:rPr lang="ja-JP" altLang="en-US" sz="3200" b="1" dirty="0" smtClean="0">
                <a:solidFill>
                  <a:schemeClr val="bg1"/>
                </a:solidFill>
                <a:effectLst>
                  <a:glow rad="139700">
                    <a:schemeClr val="tx1">
                      <a:alpha val="70000"/>
                    </a:schemeClr>
                  </a:glow>
                </a:effectLst>
                <a:latin typeface="+mn-ea"/>
              </a:rPr>
              <a:t>戦略</a:t>
            </a:r>
            <a:endParaRPr lang="en-US" altLang="ja-JP" sz="3200" b="1" dirty="0">
              <a:solidFill>
                <a:schemeClr val="bg1"/>
              </a:solidFill>
              <a:effectLst>
                <a:glow rad="139700">
                  <a:schemeClr val="tx1">
                    <a:alpha val="70000"/>
                  </a:schemeClr>
                </a:glow>
              </a:effectLst>
              <a:latin typeface="+mn-ea"/>
            </a:endParaRPr>
          </a:p>
        </p:txBody>
      </p:sp>
      <p:sp>
        <p:nvSpPr>
          <p:cNvPr id="5" name="正方形/長方形 4"/>
          <p:cNvSpPr/>
          <p:nvPr/>
        </p:nvSpPr>
        <p:spPr>
          <a:xfrm>
            <a:off x="1608918" y="1980541"/>
            <a:ext cx="6340197" cy="1200329"/>
          </a:xfrm>
          <a:prstGeom prst="rect">
            <a:avLst/>
          </a:prstGeom>
        </p:spPr>
        <p:txBody>
          <a:bodyPr wrap="none">
            <a:spAutoFit/>
          </a:bodyPr>
          <a:lstStyle/>
          <a:p>
            <a:r>
              <a:rPr lang="ja-JP" altLang="en-US" sz="2400" b="1" dirty="0">
                <a:solidFill>
                  <a:schemeClr val="bg1"/>
                </a:solidFill>
                <a:effectLst>
                  <a:glow rad="139700">
                    <a:schemeClr val="tx1">
                      <a:alpha val="70000"/>
                    </a:schemeClr>
                  </a:glow>
                </a:effectLst>
                <a:latin typeface="+mn-ea"/>
              </a:rPr>
              <a:t>陣地</a:t>
            </a:r>
            <a:r>
              <a:rPr lang="ja-JP" altLang="en-US" sz="2400" b="1" dirty="0" smtClean="0">
                <a:solidFill>
                  <a:schemeClr val="bg1"/>
                </a:solidFill>
                <a:effectLst>
                  <a:glow rad="139700">
                    <a:schemeClr val="tx1">
                      <a:alpha val="70000"/>
                    </a:schemeClr>
                  </a:glow>
                </a:effectLst>
                <a:latin typeface="+mn-ea"/>
              </a:rPr>
              <a:t>を消費するジャンプアクションや、</a:t>
            </a:r>
            <a:endParaRPr lang="en-US" altLang="ja-JP" sz="2400" b="1" dirty="0" smtClean="0">
              <a:solidFill>
                <a:schemeClr val="bg1"/>
              </a:solidFill>
              <a:effectLst>
                <a:glow rad="139700">
                  <a:schemeClr val="tx1">
                    <a:alpha val="70000"/>
                  </a:schemeClr>
                </a:glow>
              </a:effectLst>
              <a:latin typeface="+mn-ea"/>
            </a:endParaRPr>
          </a:p>
          <a:p>
            <a:r>
              <a:rPr lang="ja-JP" altLang="en-US" sz="2400" b="1" dirty="0" smtClean="0">
                <a:solidFill>
                  <a:schemeClr val="bg1"/>
                </a:solidFill>
                <a:effectLst>
                  <a:glow rad="139700">
                    <a:schemeClr val="tx1">
                      <a:alpha val="70000"/>
                    </a:schemeClr>
                  </a:glow>
                </a:effectLst>
                <a:latin typeface="+mn-ea"/>
              </a:rPr>
              <a:t>失敗するとリスクがある妨害アクションなど</a:t>
            </a:r>
            <a:endParaRPr lang="en-US" altLang="ja-JP" sz="2400" b="1" dirty="0" smtClean="0">
              <a:solidFill>
                <a:schemeClr val="bg1"/>
              </a:solidFill>
              <a:effectLst>
                <a:glow rad="139700">
                  <a:schemeClr val="tx1">
                    <a:alpha val="70000"/>
                  </a:schemeClr>
                </a:glow>
              </a:effectLst>
              <a:latin typeface="+mn-ea"/>
            </a:endParaRPr>
          </a:p>
          <a:p>
            <a:endParaRPr lang="en-US" altLang="ja-JP" sz="2400" b="1" dirty="0" smtClean="0">
              <a:solidFill>
                <a:schemeClr val="bg1"/>
              </a:solidFill>
              <a:effectLst>
                <a:glow rad="139700">
                  <a:schemeClr val="tx1">
                    <a:alpha val="70000"/>
                  </a:schemeClr>
                </a:glow>
              </a:effectLst>
              <a:latin typeface="+mn-ea"/>
            </a:endParaRPr>
          </a:p>
        </p:txBody>
      </p:sp>
      <p:sp>
        <p:nvSpPr>
          <p:cNvPr id="6" name="正方形/長方形 5"/>
          <p:cNvSpPr/>
          <p:nvPr/>
        </p:nvSpPr>
        <p:spPr>
          <a:xfrm>
            <a:off x="1608918" y="3660814"/>
            <a:ext cx="6340197" cy="830997"/>
          </a:xfrm>
          <a:prstGeom prst="rect">
            <a:avLst/>
          </a:prstGeom>
        </p:spPr>
        <p:txBody>
          <a:bodyPr wrap="none">
            <a:spAutoFit/>
          </a:bodyPr>
          <a:lstStyle/>
          <a:p>
            <a:r>
              <a:rPr lang="ja-JP" altLang="en-US" sz="2400" b="1" dirty="0" smtClean="0">
                <a:solidFill>
                  <a:schemeClr val="bg1"/>
                </a:solidFill>
                <a:effectLst>
                  <a:glow rad="139700">
                    <a:schemeClr val="tx1">
                      <a:alpha val="70000"/>
                    </a:schemeClr>
                  </a:glow>
                </a:effectLst>
                <a:latin typeface="+mn-ea"/>
              </a:rPr>
              <a:t>糸を多く張り木を奪いやすくしたり、</a:t>
            </a:r>
            <a:endParaRPr lang="en-US" altLang="ja-JP" sz="2400" b="1" dirty="0" smtClean="0">
              <a:solidFill>
                <a:schemeClr val="bg1"/>
              </a:solidFill>
              <a:effectLst>
                <a:glow rad="139700">
                  <a:schemeClr val="tx1">
                    <a:alpha val="70000"/>
                  </a:schemeClr>
                </a:glow>
              </a:effectLst>
              <a:latin typeface="+mn-ea"/>
            </a:endParaRPr>
          </a:p>
          <a:p>
            <a:r>
              <a:rPr lang="ja-JP" altLang="en-US" sz="2400" b="1" dirty="0" smtClean="0">
                <a:solidFill>
                  <a:schemeClr val="bg1"/>
                </a:solidFill>
                <a:effectLst>
                  <a:glow rad="139700">
                    <a:schemeClr val="tx1">
                      <a:alpha val="70000"/>
                    </a:schemeClr>
                  </a:glow>
                </a:effectLst>
                <a:latin typeface="+mn-ea"/>
              </a:rPr>
              <a:t>妨害で敵の行動を一定時間足止めをするなど</a:t>
            </a:r>
            <a:endParaRPr lang="en-US" altLang="ja-JP" sz="2400" b="1" dirty="0" smtClean="0">
              <a:solidFill>
                <a:schemeClr val="bg1"/>
              </a:solidFill>
              <a:effectLst>
                <a:glow rad="139700">
                  <a:schemeClr val="tx1">
                    <a:alpha val="70000"/>
                  </a:schemeClr>
                </a:glow>
              </a:effectLst>
              <a:latin typeface="+mn-ea"/>
            </a:endParaRPr>
          </a:p>
        </p:txBody>
      </p:sp>
      <p:sp>
        <p:nvSpPr>
          <p:cNvPr id="3" name="下矢印 2"/>
          <p:cNvSpPr/>
          <p:nvPr/>
        </p:nvSpPr>
        <p:spPr>
          <a:xfrm>
            <a:off x="3846860" y="4491811"/>
            <a:ext cx="1714500" cy="575489"/>
          </a:xfrm>
          <a:prstGeom prst="downArrow">
            <a:avLst>
              <a:gd name="adj1" fmla="val 55926"/>
              <a:gd name="adj2" fmla="val 58077"/>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35101" y="5067300"/>
            <a:ext cx="7835798" cy="1200329"/>
          </a:xfrm>
          <a:prstGeom prst="rect">
            <a:avLst/>
          </a:prstGeom>
        </p:spPr>
        <p:txBody>
          <a:bodyPr wrap="none">
            <a:spAutoFit/>
          </a:bodyPr>
          <a:lstStyle/>
          <a:p>
            <a:pPr algn="ctr"/>
            <a:r>
              <a:rPr lang="ja-JP" altLang="en-US" sz="3600" b="1" dirty="0" smtClean="0">
                <a:solidFill>
                  <a:schemeClr val="bg1"/>
                </a:solidFill>
                <a:effectLst>
                  <a:glow rad="139700">
                    <a:schemeClr val="tx1">
                      <a:alpha val="70000"/>
                    </a:schemeClr>
                  </a:glow>
                </a:effectLst>
                <a:latin typeface="+mn-ea"/>
              </a:rPr>
              <a:t>この</a:t>
            </a:r>
            <a:r>
              <a:rPr lang="en-US" altLang="ja-JP" sz="3600" b="1" dirty="0" smtClean="0">
                <a:solidFill>
                  <a:schemeClr val="bg1"/>
                </a:solidFill>
                <a:effectLst>
                  <a:glow rad="139700">
                    <a:schemeClr val="tx1">
                      <a:alpha val="70000"/>
                    </a:schemeClr>
                  </a:glow>
                </a:effectLst>
                <a:latin typeface="+mn-ea"/>
              </a:rPr>
              <a:t>2</a:t>
            </a:r>
            <a:r>
              <a:rPr lang="ja-JP" altLang="en-US" sz="3600" b="1" dirty="0" err="1" smtClean="0">
                <a:solidFill>
                  <a:schemeClr val="bg1"/>
                </a:solidFill>
                <a:effectLst>
                  <a:glow rad="139700">
                    <a:schemeClr val="tx1">
                      <a:alpha val="70000"/>
                    </a:schemeClr>
                  </a:glow>
                </a:effectLst>
                <a:latin typeface="+mn-ea"/>
              </a:rPr>
              <a:t>つを</a:t>
            </a:r>
            <a:r>
              <a:rPr lang="ja-JP" altLang="en-US" sz="3600" b="1" dirty="0" smtClean="0">
                <a:solidFill>
                  <a:schemeClr val="bg1"/>
                </a:solidFill>
                <a:effectLst>
                  <a:glow rad="139700">
                    <a:schemeClr val="tx1">
                      <a:alpha val="70000"/>
                    </a:schemeClr>
                  </a:glow>
                </a:effectLst>
                <a:latin typeface="+mn-ea"/>
              </a:rPr>
              <a:t>合わせる事で戦略性のある</a:t>
            </a:r>
            <a:endParaRPr lang="en-US" altLang="ja-JP" sz="3600" b="1" dirty="0" smtClean="0">
              <a:solidFill>
                <a:schemeClr val="bg1"/>
              </a:solidFill>
              <a:effectLst>
                <a:glow rad="139700">
                  <a:schemeClr val="tx1">
                    <a:alpha val="70000"/>
                  </a:schemeClr>
                </a:glow>
              </a:effectLst>
              <a:latin typeface="+mn-ea"/>
            </a:endParaRPr>
          </a:p>
          <a:p>
            <a:pPr algn="ctr"/>
            <a:r>
              <a:rPr lang="ja-JP" altLang="en-US" sz="3600" b="1" dirty="0" smtClean="0">
                <a:solidFill>
                  <a:schemeClr val="bg1"/>
                </a:solidFill>
                <a:effectLst>
                  <a:glow rad="139700">
                    <a:schemeClr val="tx1">
                      <a:alpha val="70000"/>
                    </a:schemeClr>
                  </a:glow>
                </a:effectLst>
                <a:latin typeface="+mn-ea"/>
              </a:rPr>
              <a:t>対戦アクションゲームとなる！</a:t>
            </a:r>
            <a:endParaRPr lang="en-US" altLang="ja-JP" sz="3600" b="1" dirty="0" smtClean="0">
              <a:solidFill>
                <a:schemeClr val="bg1"/>
              </a:solidFill>
              <a:effectLst>
                <a:glow rad="139700">
                  <a:schemeClr val="tx1">
                    <a:alpha val="70000"/>
                  </a:schemeClr>
                </a:glow>
              </a:effectLst>
              <a:latin typeface="+mn-ea"/>
            </a:endParaRPr>
          </a:p>
        </p:txBody>
      </p:sp>
    </p:spTree>
    <p:extLst>
      <p:ext uri="{BB962C8B-B14F-4D97-AF65-F5344CB8AC3E}">
        <p14:creationId xmlns:p14="http://schemas.microsoft.com/office/powerpoint/2010/main" val="1057348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30"/>
          <p:cNvSpPr txBox="1"/>
          <p:nvPr/>
        </p:nvSpPr>
        <p:spPr>
          <a:xfrm>
            <a:off x="0" y="3097855"/>
            <a:ext cx="9906000" cy="107721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3200" b="1" dirty="0" smtClean="0">
                <a:solidFill>
                  <a:schemeClr val="bg1"/>
                </a:solidFill>
                <a:effectLst>
                  <a:glow rad="139700">
                    <a:schemeClr val="tx1">
                      <a:alpha val="70000"/>
                    </a:schemeClr>
                  </a:glow>
                </a:effectLst>
                <a:latin typeface="+mn-ea"/>
              </a:rPr>
              <a:t>縦横無尽に糸を張り巡らせる</a:t>
            </a:r>
            <a:endParaRPr lang="en-US" altLang="ja-JP" sz="3200" b="1" dirty="0" smtClean="0">
              <a:solidFill>
                <a:schemeClr val="bg1"/>
              </a:solidFill>
              <a:effectLst>
                <a:glow rad="139700">
                  <a:schemeClr val="tx1">
                    <a:alpha val="70000"/>
                  </a:schemeClr>
                </a:glow>
              </a:effectLst>
              <a:latin typeface="+mn-ea"/>
            </a:endParaRPr>
          </a:p>
          <a:p>
            <a:pPr algn="ctr"/>
            <a:r>
              <a:rPr lang="ja-JP" altLang="en-US" sz="3200" b="1" dirty="0" smtClean="0">
                <a:solidFill>
                  <a:schemeClr val="bg1"/>
                </a:solidFill>
                <a:effectLst>
                  <a:glow rad="139700">
                    <a:schemeClr val="tx1">
                      <a:alpha val="70000"/>
                    </a:schemeClr>
                  </a:glow>
                </a:effectLst>
                <a:latin typeface="+mn-ea"/>
              </a:rPr>
              <a:t>３Ｄ対戦アクション</a:t>
            </a:r>
            <a:endParaRPr kumimoji="1" lang="ja-JP" altLang="en-US" sz="3200" b="1" dirty="0">
              <a:solidFill>
                <a:schemeClr val="bg1"/>
              </a:solidFill>
              <a:effectLst>
                <a:glow rad="139700">
                  <a:schemeClr val="tx1">
                    <a:alpha val="70000"/>
                  </a:schemeClr>
                </a:glow>
              </a:effectLst>
              <a:latin typeface="+mn-ea"/>
            </a:endParaRPr>
          </a:p>
        </p:txBody>
      </p:sp>
      <p:sp>
        <p:nvSpPr>
          <p:cNvPr id="8"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コンセプト</a:t>
            </a:r>
            <a:endParaRPr kumimoji="1" lang="ja-JP" altLang="en-US" sz="4800" b="1" dirty="0">
              <a:solidFill>
                <a:schemeClr val="bg1"/>
              </a:solidFill>
              <a:effectLst>
                <a:glow rad="139700">
                  <a:schemeClr val="tx1">
                    <a:alpha val="70000"/>
                  </a:schemeClr>
                </a:glow>
              </a:effectLst>
              <a:latin typeface="+mn-ea"/>
            </a:endParaRPr>
          </a:p>
        </p:txBody>
      </p:sp>
      <p:sp>
        <p:nvSpPr>
          <p:cNvPr id="13" name="フローチャート: 代替処理 12"/>
          <p:cNvSpPr/>
          <p:nvPr/>
        </p:nvSpPr>
        <p:spPr>
          <a:xfrm>
            <a:off x="939801" y="2932400"/>
            <a:ext cx="7899400" cy="1356612"/>
          </a:xfrm>
          <a:prstGeom prst="flowChartAlternateProcess">
            <a:avLst/>
          </a:prstGeom>
          <a:noFill/>
          <a:ln w="50800">
            <a:gradFill>
              <a:gsLst>
                <a:gs pos="76000">
                  <a:srgbClr val="5C5C5C"/>
                </a:gs>
                <a:gs pos="93000">
                  <a:srgbClr val="666666"/>
                </a:gs>
                <a:gs pos="18000">
                  <a:srgbClr val="474747"/>
                </a:gs>
                <a:gs pos="0">
                  <a:srgbClr val="00B0F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69033" t="35057" r="1065"/>
          <a:stretch/>
        </p:blipFill>
        <p:spPr>
          <a:xfrm>
            <a:off x="7916664" y="3610706"/>
            <a:ext cx="1845074" cy="1780944"/>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1793" t="-1518" r="70133" b="31294"/>
          <a:stretch/>
        </p:blipFill>
        <p:spPr>
          <a:xfrm>
            <a:off x="-1" y="1684924"/>
            <a:ext cx="1953491" cy="1925782"/>
          </a:xfrm>
          <a:prstGeom prst="rect">
            <a:avLst/>
          </a:prstGeom>
        </p:spPr>
      </p:pic>
    </p:spTree>
    <p:extLst>
      <p:ext uri="{BB962C8B-B14F-4D97-AF65-F5344CB8AC3E}">
        <p14:creationId xmlns:p14="http://schemas.microsoft.com/office/powerpoint/2010/main" val="2708685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46501"/>
          <a:stretch/>
        </p:blipFill>
        <p:spPr>
          <a:xfrm flipV="1">
            <a:off x="-1" y="884695"/>
            <a:ext cx="5205457" cy="231153"/>
          </a:xfrm>
          <a:prstGeom prst="rect">
            <a:avLst/>
          </a:prstGeom>
        </p:spPr>
      </p:pic>
      <p:sp>
        <p:nvSpPr>
          <p:cNvPr id="32" name="フローチャート: 代替処理 31"/>
          <p:cNvSpPr/>
          <p:nvPr/>
        </p:nvSpPr>
        <p:spPr>
          <a:xfrm>
            <a:off x="939801" y="2932400"/>
            <a:ext cx="7899400" cy="1356612"/>
          </a:xfrm>
          <a:prstGeom prst="flowChartAlternateProcess">
            <a:avLst/>
          </a:prstGeom>
          <a:noFill/>
          <a:ln w="50800">
            <a:gradFill>
              <a:gsLst>
                <a:gs pos="76000">
                  <a:srgbClr val="5C5C5C"/>
                </a:gs>
                <a:gs pos="93000">
                  <a:srgbClr val="666666"/>
                </a:gs>
                <a:gs pos="18000">
                  <a:srgbClr val="474747"/>
                </a:gs>
                <a:gs pos="0">
                  <a:srgbClr val="00B0F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rotWithShape="1">
          <a:blip r:embed="rId3">
            <a:extLst>
              <a:ext uri="{28A0092B-C50C-407E-A947-70E740481C1C}">
                <a14:useLocalDpi xmlns:a14="http://schemas.microsoft.com/office/drawing/2010/main" val="0"/>
              </a:ext>
            </a:extLst>
          </a:blip>
          <a:srcRect l="69033" t="35057" r="1065"/>
          <a:stretch/>
        </p:blipFill>
        <p:spPr>
          <a:xfrm>
            <a:off x="7916664" y="3610706"/>
            <a:ext cx="1845074" cy="1780944"/>
          </a:xfrm>
          <a:prstGeom prst="rect">
            <a:avLst/>
          </a:prstGeom>
        </p:spPr>
      </p:pic>
      <p:pic>
        <p:nvPicPr>
          <p:cNvPr id="34" name="図 33"/>
          <p:cNvPicPr>
            <a:picLocks noChangeAspect="1"/>
          </p:cNvPicPr>
          <p:nvPr/>
        </p:nvPicPr>
        <p:blipFill rotWithShape="1">
          <a:blip r:embed="rId3">
            <a:extLst>
              <a:ext uri="{28A0092B-C50C-407E-A947-70E740481C1C}">
                <a14:useLocalDpi xmlns:a14="http://schemas.microsoft.com/office/drawing/2010/main" val="0"/>
              </a:ext>
            </a:extLst>
          </a:blip>
          <a:srcRect l="-1793" t="-1518" r="70133" b="31294"/>
          <a:stretch/>
        </p:blipFill>
        <p:spPr>
          <a:xfrm>
            <a:off x="-1" y="1684924"/>
            <a:ext cx="1953491" cy="1925782"/>
          </a:xfrm>
          <a:prstGeom prst="rect">
            <a:avLst/>
          </a:prstGeom>
        </p:spPr>
      </p:pic>
      <p:sp>
        <p:nvSpPr>
          <p:cNvPr id="22"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ゲームの目的</a:t>
            </a:r>
            <a:endParaRPr kumimoji="1" lang="ja-JP" altLang="en-US" sz="4800" b="1" dirty="0">
              <a:solidFill>
                <a:schemeClr val="bg1"/>
              </a:solidFill>
              <a:effectLst>
                <a:glow rad="139700">
                  <a:schemeClr val="tx1">
                    <a:alpha val="70000"/>
                  </a:schemeClr>
                </a:glow>
              </a:effectLst>
              <a:latin typeface="+mn-ea"/>
            </a:endParaRPr>
          </a:p>
        </p:txBody>
      </p:sp>
      <p:sp>
        <p:nvSpPr>
          <p:cNvPr id="21" name="テキスト ボックス 30"/>
          <p:cNvSpPr txBox="1"/>
          <p:nvPr/>
        </p:nvSpPr>
        <p:spPr>
          <a:xfrm>
            <a:off x="0" y="3089046"/>
            <a:ext cx="9906000" cy="107721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3200" b="1" dirty="0">
                <a:solidFill>
                  <a:schemeClr val="bg1"/>
                </a:solidFill>
                <a:effectLst>
                  <a:glow rad="139700">
                    <a:schemeClr val="tx1">
                      <a:alpha val="70000"/>
                    </a:schemeClr>
                  </a:glow>
                </a:effectLst>
                <a:latin typeface="+mn-ea"/>
              </a:rPr>
              <a:t>糸</a:t>
            </a:r>
            <a:r>
              <a:rPr lang="ja-JP" altLang="en-US" sz="3200" b="1" dirty="0" smtClean="0">
                <a:solidFill>
                  <a:schemeClr val="bg1"/>
                </a:solidFill>
                <a:effectLst>
                  <a:glow rad="139700">
                    <a:schemeClr val="tx1">
                      <a:alpha val="70000"/>
                    </a:schemeClr>
                  </a:glow>
                </a:effectLst>
                <a:latin typeface="+mn-ea"/>
              </a:rPr>
              <a:t>を張って陣地を作り敵と奪い合いながら</a:t>
            </a:r>
            <a:endParaRPr lang="en-US" altLang="ja-JP" sz="3200" b="1" dirty="0" smtClean="0">
              <a:solidFill>
                <a:schemeClr val="bg1"/>
              </a:solidFill>
              <a:effectLst>
                <a:glow rad="139700">
                  <a:schemeClr val="tx1">
                    <a:alpha val="70000"/>
                  </a:schemeClr>
                </a:glow>
              </a:effectLst>
              <a:latin typeface="+mn-ea"/>
            </a:endParaRPr>
          </a:p>
          <a:p>
            <a:pPr algn="ctr"/>
            <a:r>
              <a:rPr lang="ja-JP" altLang="en-US" sz="3200" b="1" dirty="0" smtClean="0">
                <a:solidFill>
                  <a:schemeClr val="bg1"/>
                </a:solidFill>
                <a:effectLst>
                  <a:glow rad="139700">
                    <a:schemeClr val="tx1">
                      <a:alpha val="70000"/>
                    </a:schemeClr>
                  </a:glow>
                </a:effectLst>
                <a:latin typeface="+mn-ea"/>
              </a:rPr>
              <a:t>制限時間内に多くの陣地を作る</a:t>
            </a:r>
            <a:endParaRPr kumimoji="1" lang="ja-JP" altLang="en-US" sz="3200" b="1" dirty="0">
              <a:solidFill>
                <a:schemeClr val="bg1"/>
              </a:solidFill>
              <a:effectLst>
                <a:glow rad="139700">
                  <a:schemeClr val="tx1">
                    <a:alpha val="70000"/>
                  </a:schemeClr>
                </a:glow>
              </a:effectLst>
              <a:latin typeface="+mn-ea"/>
            </a:endParaRPr>
          </a:p>
        </p:txBody>
      </p:sp>
    </p:spTree>
    <p:extLst>
      <p:ext uri="{BB962C8B-B14F-4D97-AF65-F5344CB8AC3E}">
        <p14:creationId xmlns:p14="http://schemas.microsoft.com/office/powerpoint/2010/main" val="549995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23074" t="49765" r="21667"/>
          <a:stretch/>
        </p:blipFill>
        <p:spPr>
          <a:xfrm>
            <a:off x="5803489" y="1166980"/>
            <a:ext cx="3332260" cy="1714721"/>
          </a:xfrm>
          <a:prstGeom prst="rect">
            <a:avLst/>
          </a:prstGeom>
        </p:spPr>
      </p:pic>
      <p:sp>
        <p:nvSpPr>
          <p:cNvPr id="4" name="テキスト ボックス 3"/>
          <p:cNvSpPr txBox="1"/>
          <p:nvPr/>
        </p:nvSpPr>
        <p:spPr>
          <a:xfrm>
            <a:off x="234900" y="2447533"/>
            <a:ext cx="5568590" cy="646331"/>
          </a:xfrm>
          <a:prstGeom prst="rect">
            <a:avLst/>
          </a:prstGeom>
          <a:noFill/>
        </p:spPr>
        <p:txBody>
          <a:bodyPr wrap="square" rtlCol="0">
            <a:spAutoFit/>
          </a:bodyPr>
          <a:lstStyle/>
          <a:p>
            <a:r>
              <a:rPr kumimoji="1" lang="ja-JP" altLang="en-US" b="1" dirty="0" smtClean="0">
                <a:latin typeface="メイリオ" panose="020B0604030504040204" pitchFamily="50" charset="-128"/>
                <a:ea typeface="メイリオ" panose="020B0604030504040204" pitchFamily="50" charset="-128"/>
              </a:rPr>
              <a:t>プレイヤーは木に</a:t>
            </a:r>
            <a:r>
              <a:rPr lang="ja-JP" altLang="en-US" b="1" dirty="0">
                <a:latin typeface="メイリオ" panose="020B0604030504040204" pitchFamily="50" charset="-128"/>
                <a:ea typeface="メイリオ" panose="020B0604030504040204" pitchFamily="50" charset="-128"/>
              </a:rPr>
              <a:t>留</a:t>
            </a:r>
            <a:r>
              <a:rPr lang="ja-JP" altLang="en-US" b="1" dirty="0" smtClean="0">
                <a:latin typeface="メイリオ" panose="020B0604030504040204" pitchFamily="50" charset="-128"/>
                <a:ea typeface="メイリオ" panose="020B0604030504040204" pitchFamily="50" charset="-128"/>
              </a:rPr>
              <a:t>まる</a:t>
            </a:r>
            <a:r>
              <a:rPr kumimoji="1" lang="ja-JP" altLang="en-US" b="1" dirty="0" smtClean="0">
                <a:latin typeface="メイリオ" panose="020B0604030504040204" pitchFamily="50" charset="-128"/>
                <a:ea typeface="メイリオ" panose="020B0604030504040204" pitchFamily="50" charset="-128"/>
              </a:rPr>
              <a:t>ことで</a:t>
            </a:r>
            <a:r>
              <a:rPr lang="ja-JP" altLang="en-US" b="1" dirty="0" smtClean="0">
                <a:latin typeface="メイリオ" panose="020B0604030504040204" pitchFamily="50" charset="-128"/>
                <a:ea typeface="メイリオ" panose="020B0604030504040204" pitchFamily="50" charset="-128"/>
              </a:rPr>
              <a:t>陣地ゲージが貯まる</a:t>
            </a:r>
            <a:endParaRPr lang="en-US" altLang="ja-JP" b="1" dirty="0" smtClean="0">
              <a:latin typeface="メイリオ" panose="020B0604030504040204" pitchFamily="50" charset="-128"/>
              <a:ea typeface="メイリオ" panose="020B0604030504040204" pitchFamily="50" charset="-128"/>
            </a:endParaRPr>
          </a:p>
          <a:p>
            <a:r>
              <a:rPr lang="ja-JP" altLang="en-US" b="1" dirty="0">
                <a:latin typeface="メイリオ" panose="020B0604030504040204" pitchFamily="50" charset="-128"/>
                <a:ea typeface="メイリオ" panose="020B0604030504040204" pitchFamily="50" charset="-128"/>
              </a:rPr>
              <a:t>ゲージ</a:t>
            </a:r>
            <a:r>
              <a:rPr lang="ja-JP" altLang="en-US" b="1" dirty="0" smtClean="0">
                <a:latin typeface="メイリオ" panose="020B0604030504040204" pitchFamily="50" charset="-128"/>
                <a:ea typeface="メイリオ" panose="020B0604030504040204" pitchFamily="50" charset="-128"/>
              </a:rPr>
              <a:t>の基準値を超えると</a:t>
            </a:r>
            <a:r>
              <a:rPr lang="ja-JP" altLang="en-US" b="1" dirty="0" smtClean="0">
                <a:solidFill>
                  <a:srgbClr val="0070C0"/>
                </a:solidFill>
                <a:latin typeface="メイリオ" panose="020B0604030504040204" pitchFamily="50" charset="-128"/>
                <a:ea typeface="メイリオ" panose="020B0604030504040204" pitchFamily="50" charset="-128"/>
              </a:rPr>
              <a:t>自分の陣地</a:t>
            </a:r>
            <a:r>
              <a:rPr lang="ja-JP" altLang="en-US" b="1" dirty="0" smtClean="0">
                <a:latin typeface="メイリオ" panose="020B0604030504040204" pitchFamily="50" charset="-128"/>
                <a:ea typeface="メイリオ" panose="020B0604030504040204" pitchFamily="50" charset="-128"/>
              </a:rPr>
              <a:t>になる</a:t>
            </a:r>
            <a:endParaRPr lang="en-US" altLang="ja-JP" b="1" dirty="0" smtClean="0">
              <a:latin typeface="メイリオ" panose="020B0604030504040204" pitchFamily="50" charset="-128"/>
              <a:ea typeface="メイリオ" panose="020B0604030504040204" pitchFamily="50" charset="-128"/>
            </a:endParaRPr>
          </a:p>
        </p:txBody>
      </p:sp>
      <p:sp>
        <p:nvSpPr>
          <p:cNvPr id="13"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4800" b="1" dirty="0" smtClean="0">
                <a:solidFill>
                  <a:schemeClr val="bg1"/>
                </a:solidFill>
                <a:effectLst>
                  <a:glow rad="139700">
                    <a:schemeClr val="tx1">
                      <a:alpha val="70000"/>
                    </a:schemeClr>
                  </a:glow>
                </a:effectLst>
                <a:latin typeface="+mn-ea"/>
              </a:rPr>
              <a:t>陣地の占領</a:t>
            </a:r>
            <a:endParaRPr kumimoji="1" lang="ja-JP" altLang="en-US" sz="4800" b="1" dirty="0">
              <a:solidFill>
                <a:schemeClr val="bg1"/>
              </a:solidFill>
              <a:effectLst>
                <a:glow rad="139700">
                  <a:schemeClr val="tx1">
                    <a:alpha val="70000"/>
                  </a:schemeClr>
                </a:glow>
              </a:effectLst>
              <a:latin typeface="+mn-ea"/>
            </a:endParaRPr>
          </a:p>
        </p:txBody>
      </p:sp>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l="23075" t="45053" r="19423"/>
          <a:stretch/>
        </p:blipFill>
        <p:spPr>
          <a:xfrm>
            <a:off x="5803490" y="1192867"/>
            <a:ext cx="3467579" cy="1822134"/>
          </a:xfrm>
          <a:prstGeom prst="rect">
            <a:avLst/>
          </a:prstGeom>
        </p:spPr>
      </p:pic>
      <p:cxnSp>
        <p:nvCxnSpPr>
          <p:cNvPr id="15" name="直線矢印コネクタ 14"/>
          <p:cNvCxnSpPr/>
          <p:nvPr/>
        </p:nvCxnSpPr>
        <p:spPr>
          <a:xfrm flipH="1" flipV="1">
            <a:off x="8210690" y="2668513"/>
            <a:ext cx="386692" cy="29169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8096248" y="2940046"/>
            <a:ext cx="1517720" cy="369332"/>
          </a:xfrm>
          <a:prstGeom prst="rect">
            <a:avLst/>
          </a:prstGeom>
          <a:noFill/>
        </p:spPr>
        <p:txBody>
          <a:bodyPr wrap="square" rtlCol="0">
            <a:spAutoFit/>
          </a:bodyPr>
          <a:lstStyle/>
          <a:p>
            <a:r>
              <a:rPr lang="ja-JP" altLang="en-US" b="1" dirty="0" smtClean="0">
                <a:latin typeface="メイリオ" panose="020B0604030504040204" pitchFamily="50" charset="-128"/>
                <a:ea typeface="メイリオ" panose="020B0604030504040204" pitchFamily="50" charset="-128"/>
              </a:rPr>
              <a:t>陣地</a:t>
            </a:r>
            <a:r>
              <a:rPr lang="ja-JP" altLang="en-US" b="1" dirty="0">
                <a:latin typeface="メイリオ" panose="020B0604030504040204" pitchFamily="50" charset="-128"/>
                <a:ea typeface="メイリオ" panose="020B0604030504040204" pitchFamily="50" charset="-128"/>
              </a:rPr>
              <a:t>ゲージ</a:t>
            </a:r>
            <a:endParaRPr kumimoji="1" lang="ja-JP" altLang="en-US" b="1"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234901" y="1211672"/>
            <a:ext cx="5568588" cy="1323439"/>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rPr>
              <a:t>フィールド全体</a:t>
            </a:r>
            <a:r>
              <a:rPr lang="ja-JP" altLang="en-US" sz="2000" b="1" dirty="0">
                <a:latin typeface="メイリオ" panose="020B0604030504040204" pitchFamily="50" charset="-128"/>
                <a:ea typeface="メイリオ" panose="020B0604030504040204" pitchFamily="50" charset="-128"/>
              </a:rPr>
              <a:t>には木</a:t>
            </a:r>
            <a:r>
              <a:rPr lang="ja-JP" altLang="en-US" sz="2000" b="1" dirty="0" smtClean="0">
                <a:latin typeface="メイリオ" panose="020B0604030504040204" pitchFamily="50" charset="-128"/>
                <a:ea typeface="メイリオ" panose="020B0604030504040204" pitchFamily="50" charset="-128"/>
              </a:rPr>
              <a:t>が</a:t>
            </a:r>
            <a:r>
              <a:rPr lang="en-US" altLang="ja-JP" sz="2000" b="1" dirty="0">
                <a:latin typeface="メイリオ" panose="020B0604030504040204" pitchFamily="50" charset="-128"/>
                <a:ea typeface="メイリオ" panose="020B0604030504040204" pitchFamily="50" charset="-128"/>
              </a:rPr>
              <a:t>9</a:t>
            </a:r>
            <a:r>
              <a:rPr lang="ja-JP" altLang="en-US" sz="2000" b="1" dirty="0" smtClean="0">
                <a:latin typeface="メイリオ" panose="020B0604030504040204" pitchFamily="50" charset="-128"/>
                <a:ea typeface="メイリオ" panose="020B0604030504040204" pitchFamily="50" charset="-128"/>
              </a:rPr>
              <a:t>本ある</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この</a:t>
            </a:r>
            <a:r>
              <a:rPr lang="en-US" altLang="ja-JP" sz="2000" b="1" dirty="0" smtClean="0">
                <a:latin typeface="メイリオ" panose="020B0604030504040204" pitchFamily="50" charset="-128"/>
                <a:ea typeface="メイリオ" panose="020B0604030504040204" pitchFamily="50" charset="-128"/>
              </a:rPr>
              <a:t>9</a:t>
            </a:r>
            <a:r>
              <a:rPr lang="ja-JP" altLang="en-US" sz="2000" b="1" dirty="0" smtClean="0">
                <a:latin typeface="メイリオ" panose="020B0604030504040204" pitchFamily="50" charset="-128"/>
                <a:ea typeface="メイリオ" panose="020B0604030504040204" pitchFamily="50" charset="-128"/>
              </a:rPr>
              <a:t>本を敵よりも多く占領するのが</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ゲームの目的</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p:txBody>
      </p:sp>
      <p:sp>
        <p:nvSpPr>
          <p:cNvPr id="16" name="テキスト ボックス 30"/>
          <p:cNvSpPr txBox="1"/>
          <p:nvPr/>
        </p:nvSpPr>
        <p:spPr>
          <a:xfrm>
            <a:off x="0" y="6124556"/>
            <a:ext cx="9906000" cy="6463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3600" b="1" dirty="0" smtClean="0">
                <a:solidFill>
                  <a:schemeClr val="bg1"/>
                </a:solidFill>
                <a:effectLst>
                  <a:glow rad="139700">
                    <a:schemeClr val="tx1">
                      <a:alpha val="70000"/>
                    </a:schemeClr>
                  </a:glow>
                </a:effectLst>
                <a:latin typeface="+mn-ea"/>
              </a:rPr>
              <a:t>この占領を基本にして奪い合いを行う</a:t>
            </a:r>
            <a:r>
              <a:rPr lang="en-US" altLang="ja-JP" sz="3600" b="1" dirty="0" smtClean="0">
                <a:solidFill>
                  <a:schemeClr val="bg1"/>
                </a:solidFill>
                <a:effectLst>
                  <a:glow rad="139700">
                    <a:schemeClr val="tx1">
                      <a:alpha val="70000"/>
                    </a:schemeClr>
                  </a:glow>
                </a:effectLst>
                <a:latin typeface="+mn-ea"/>
              </a:rPr>
              <a:t>!!</a:t>
            </a:r>
          </a:p>
        </p:txBody>
      </p:sp>
      <p:sp>
        <p:nvSpPr>
          <p:cNvPr id="5" name="正方形/長方形 4"/>
          <p:cNvSpPr/>
          <p:nvPr/>
        </p:nvSpPr>
        <p:spPr>
          <a:xfrm>
            <a:off x="310214" y="3516149"/>
            <a:ext cx="9595786" cy="646331"/>
          </a:xfrm>
          <a:prstGeom prst="rect">
            <a:avLst/>
          </a:prstGeom>
        </p:spPr>
        <p:txBody>
          <a:bodyPr wrap="square">
            <a:spAutoFit/>
          </a:bodyPr>
          <a:lstStyle/>
          <a:p>
            <a:pPr algn="ctr"/>
            <a:r>
              <a:rPr lang="ja-JP" altLang="en-US" b="1" dirty="0" smtClean="0">
                <a:latin typeface="メイリオ" panose="020B0604030504040204" pitchFamily="50" charset="-128"/>
                <a:ea typeface="メイリオ" panose="020B0604030504040204" pitchFamily="50" charset="-128"/>
              </a:rPr>
              <a:t>敵の木</a:t>
            </a:r>
            <a:r>
              <a:rPr lang="ja-JP" altLang="en-US" b="1" dirty="0">
                <a:latin typeface="メイリオ" panose="020B0604030504040204" pitchFamily="50" charset="-128"/>
                <a:ea typeface="メイリオ" panose="020B0604030504040204" pitchFamily="50" charset="-128"/>
              </a:rPr>
              <a:t>に着地</a:t>
            </a:r>
            <a:r>
              <a:rPr lang="ja-JP" altLang="en-US" b="1" dirty="0" smtClean="0">
                <a:latin typeface="メイリオ" panose="020B0604030504040204" pitchFamily="50" charset="-128"/>
                <a:ea typeface="メイリオ" panose="020B0604030504040204" pitchFamily="50" charset="-128"/>
              </a:rPr>
              <a:t>したら</a:t>
            </a:r>
            <a:r>
              <a:rPr lang="ja-JP" altLang="en-US" b="1" dirty="0" smtClean="0">
                <a:solidFill>
                  <a:srgbClr val="FF0000"/>
                </a:solidFill>
                <a:latin typeface="メイリオ" panose="020B0604030504040204" pitchFamily="50" charset="-128"/>
                <a:ea typeface="メイリオ" panose="020B0604030504040204" pitchFamily="50" charset="-128"/>
              </a:rPr>
              <a:t>敵の陣地ゲージ</a:t>
            </a:r>
            <a:r>
              <a:rPr lang="ja-JP" altLang="en-US" b="1" dirty="0" smtClean="0">
                <a:latin typeface="メイリオ" panose="020B0604030504040204" pitchFamily="50" charset="-128"/>
                <a:ea typeface="メイリオ" panose="020B0604030504040204" pitchFamily="50" charset="-128"/>
              </a:rPr>
              <a:t>が減っていき、</a:t>
            </a:r>
            <a:endParaRPr lang="en-US" altLang="ja-JP" b="1" dirty="0" smtClean="0">
              <a:latin typeface="メイリオ" panose="020B0604030504040204" pitchFamily="50" charset="-128"/>
              <a:ea typeface="メイリオ" panose="020B0604030504040204" pitchFamily="50" charset="-128"/>
            </a:endParaRPr>
          </a:p>
          <a:p>
            <a:pPr algn="ctr"/>
            <a:r>
              <a:rPr lang="en-US" altLang="ja-JP" b="1" dirty="0" smtClean="0">
                <a:latin typeface="メイリオ" panose="020B0604030504040204" pitchFamily="50" charset="-128"/>
                <a:ea typeface="メイリオ" panose="020B0604030504040204" pitchFamily="50" charset="-128"/>
              </a:rPr>
              <a:t>0</a:t>
            </a:r>
            <a:r>
              <a:rPr lang="ja-JP" altLang="en-US" b="1" dirty="0" smtClean="0">
                <a:latin typeface="メイリオ" panose="020B0604030504040204" pitchFamily="50" charset="-128"/>
                <a:ea typeface="メイリオ" panose="020B0604030504040204" pitchFamily="50" charset="-128"/>
              </a:rPr>
              <a:t>になると</a:t>
            </a:r>
            <a:r>
              <a:rPr lang="ja-JP" altLang="en-US" b="1" dirty="0" smtClean="0">
                <a:solidFill>
                  <a:srgbClr val="0070C0"/>
                </a:solidFill>
                <a:latin typeface="メイリオ" panose="020B0604030504040204" pitchFamily="50" charset="-128"/>
                <a:ea typeface="メイリオ" panose="020B0604030504040204" pitchFamily="50" charset="-128"/>
              </a:rPr>
              <a:t>自分の陣地ゲージ</a:t>
            </a:r>
            <a:r>
              <a:rPr lang="ja-JP" altLang="en-US" b="1" dirty="0" smtClean="0">
                <a:latin typeface="メイリオ" panose="020B0604030504040204" pitchFamily="50" charset="-128"/>
                <a:ea typeface="メイリオ" panose="020B0604030504040204" pitchFamily="50" charset="-128"/>
              </a:rPr>
              <a:t>が貯まり木を奪うことができる</a:t>
            </a:r>
            <a:endParaRPr lang="en-US" altLang="ja-JP" b="1" dirty="0">
              <a:solidFill>
                <a:srgbClr val="FF0000"/>
              </a:solidFill>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l="15000" t="14668" r="16410" b="12174"/>
          <a:stretch/>
        </p:blipFill>
        <p:spPr>
          <a:xfrm>
            <a:off x="5576438" y="4156171"/>
            <a:ext cx="3317395" cy="2002839"/>
          </a:xfrm>
          <a:prstGeom prst="rect">
            <a:avLst/>
          </a:prstGeom>
        </p:spPr>
      </p:pic>
      <p:pic>
        <p:nvPicPr>
          <p:cNvPr id="9" name="図 8"/>
          <p:cNvPicPr>
            <a:picLocks noChangeAspect="1"/>
          </p:cNvPicPr>
          <p:nvPr/>
        </p:nvPicPr>
        <p:blipFill rotWithShape="1">
          <a:blip r:embed="rId6" cstate="print">
            <a:extLst>
              <a:ext uri="{28A0092B-C50C-407E-A947-70E740481C1C}">
                <a14:useLocalDpi xmlns:a14="http://schemas.microsoft.com/office/drawing/2010/main" val="0"/>
              </a:ext>
            </a:extLst>
          </a:blip>
          <a:srcRect l="15000" t="14439" r="16154" b="11270"/>
          <a:stretch/>
        </p:blipFill>
        <p:spPr>
          <a:xfrm>
            <a:off x="1012167" y="4143567"/>
            <a:ext cx="3263900" cy="1993593"/>
          </a:xfrm>
          <a:prstGeom prst="rect">
            <a:avLst/>
          </a:prstGeom>
        </p:spPr>
      </p:pic>
      <p:sp>
        <p:nvSpPr>
          <p:cNvPr id="24" name="右矢印 23"/>
          <p:cNvSpPr/>
          <p:nvPr/>
        </p:nvSpPr>
        <p:spPr>
          <a:xfrm>
            <a:off x="4304747" y="4486342"/>
            <a:ext cx="1296506" cy="1194014"/>
          </a:xfrm>
          <a:prstGeom prst="rightArrow">
            <a:avLst>
              <a:gd name="adj1" fmla="val 50000"/>
              <a:gd name="adj2" fmla="val 67388"/>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6526" y="5925197"/>
            <a:ext cx="1598204" cy="209153"/>
          </a:xfrm>
          <a:prstGeom prst="rect">
            <a:avLst/>
          </a:prstGeom>
        </p:spPr>
      </p:pic>
      <p:pic>
        <p:nvPicPr>
          <p:cNvPr id="27" name="図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6525" y="5926591"/>
            <a:ext cx="1598205" cy="210569"/>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5936" y="5904103"/>
            <a:ext cx="1620315" cy="202539"/>
          </a:xfrm>
          <a:prstGeom prst="rect">
            <a:avLst/>
          </a:prstGeom>
        </p:spPr>
      </p:pic>
      <p:pic>
        <p:nvPicPr>
          <p:cNvPr id="11" name="図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39043" y="5904103"/>
            <a:ext cx="244552" cy="202539"/>
          </a:xfrm>
          <a:prstGeom prst="rect">
            <a:avLst/>
          </a:prstGeom>
        </p:spPr>
      </p:pic>
    </p:spTree>
    <p:extLst>
      <p:ext uri="{BB962C8B-B14F-4D97-AF65-F5344CB8AC3E}">
        <p14:creationId xmlns:p14="http://schemas.microsoft.com/office/powerpoint/2010/main" val="3589878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4800" b="1" dirty="0" smtClean="0">
                <a:solidFill>
                  <a:schemeClr val="bg1"/>
                </a:solidFill>
                <a:effectLst>
                  <a:glow rad="139700">
                    <a:schemeClr val="tx1">
                      <a:alpha val="70000"/>
                    </a:schemeClr>
                  </a:glow>
                </a:effectLst>
                <a:latin typeface="+mn-ea"/>
              </a:rPr>
              <a:t>移動システム</a:t>
            </a:r>
            <a:endParaRPr kumimoji="1" lang="ja-JP" altLang="en-US" sz="4800" b="1" dirty="0">
              <a:solidFill>
                <a:schemeClr val="bg1"/>
              </a:solidFill>
              <a:effectLst>
                <a:glow rad="139700">
                  <a:schemeClr val="tx1">
                    <a:alpha val="70000"/>
                  </a:schemeClr>
                </a:glow>
              </a:effectLst>
              <a:latin typeface="+mn-ea"/>
            </a:endParaRPr>
          </a:p>
        </p:txBody>
      </p:sp>
      <p:sp>
        <p:nvSpPr>
          <p:cNvPr id="26" name="テキスト ボックス 30"/>
          <p:cNvSpPr txBox="1"/>
          <p:nvPr/>
        </p:nvSpPr>
        <p:spPr>
          <a:xfrm>
            <a:off x="4223777" y="3224084"/>
            <a:ext cx="4924567"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smtClean="0">
                <a:solidFill>
                  <a:schemeClr val="bg1"/>
                </a:solidFill>
                <a:effectLst>
                  <a:glow rad="139700">
                    <a:schemeClr val="tx1">
                      <a:alpha val="70000"/>
                    </a:schemeClr>
                  </a:glow>
                </a:effectLst>
                <a:latin typeface="+mn-ea"/>
              </a:rPr>
              <a:t>ジャンプ移動</a:t>
            </a:r>
            <a:endParaRPr lang="en-US" altLang="ja-JP" sz="2400" b="1" dirty="0" smtClean="0">
              <a:solidFill>
                <a:schemeClr val="bg1"/>
              </a:solidFill>
              <a:effectLst>
                <a:glow rad="139700">
                  <a:schemeClr val="tx1">
                    <a:alpha val="70000"/>
                  </a:schemeClr>
                </a:glow>
              </a:effectLst>
              <a:latin typeface="+mn-ea"/>
            </a:endParaRPr>
          </a:p>
        </p:txBody>
      </p:sp>
      <p:sp>
        <p:nvSpPr>
          <p:cNvPr id="34" name="テキスト ボックス 33"/>
          <p:cNvSpPr txBox="1"/>
          <p:nvPr/>
        </p:nvSpPr>
        <p:spPr>
          <a:xfrm>
            <a:off x="4328453" y="1649907"/>
            <a:ext cx="4758381" cy="1015663"/>
          </a:xfrm>
          <a:prstGeom prst="rect">
            <a:avLst/>
          </a:prstGeom>
          <a:noFill/>
        </p:spPr>
        <p:txBody>
          <a:bodyPr wrap="square" rtlCol="0">
            <a:spAutoFit/>
          </a:bodyPr>
          <a:lstStyle/>
          <a:p>
            <a:r>
              <a:rPr lang="ja-JP" altLang="en-US" sz="2000" b="1" dirty="0" smtClean="0">
                <a:latin typeface="メイリオ" panose="020B0604030504040204" pitchFamily="50" charset="-128"/>
                <a:ea typeface="メイリオ" panose="020B0604030504040204" pitchFamily="50" charset="-128"/>
              </a:rPr>
              <a:t>地面を歩いたり木を登ったりできる</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通常移動はジャンプ移動より遅い</a:t>
            </a:r>
            <a:endParaRPr lang="en-US" altLang="ja-JP" sz="2000" b="1" dirty="0" smtClean="0">
              <a:solidFill>
                <a:srgbClr val="FF0000"/>
              </a:solidFill>
              <a:latin typeface="メイリオ" panose="020B0604030504040204" pitchFamily="50" charset="-128"/>
              <a:ea typeface="メイリオ" panose="020B0604030504040204" pitchFamily="50" charset="-128"/>
            </a:endParaRPr>
          </a:p>
        </p:txBody>
      </p:sp>
      <p:sp>
        <p:nvSpPr>
          <p:cNvPr id="35" name="正方形/長方形 34"/>
          <p:cNvSpPr/>
          <p:nvPr/>
        </p:nvSpPr>
        <p:spPr>
          <a:xfrm>
            <a:off x="4288503" y="3660970"/>
            <a:ext cx="5617497" cy="1938992"/>
          </a:xfrm>
          <a:prstGeom prst="rect">
            <a:avLst/>
          </a:prstGeom>
        </p:spPr>
        <p:txBody>
          <a:bodyPr wrap="square">
            <a:spAutoFit/>
          </a:bodyPr>
          <a:lstStyle/>
          <a:p>
            <a:r>
              <a:rPr lang="ja-JP" altLang="en-US" sz="2000" b="1" dirty="0" smtClean="0">
                <a:latin typeface="メイリオ" panose="020B0604030504040204" pitchFamily="50" charset="-128"/>
                <a:ea typeface="メイリオ" panose="020B0604030504040204" pitchFamily="50" charset="-128"/>
              </a:rPr>
              <a:t>自ら</a:t>
            </a:r>
            <a:r>
              <a:rPr lang="ja-JP" altLang="en-US" sz="2000" b="1" dirty="0" smtClean="0">
                <a:solidFill>
                  <a:srgbClr val="FF0000"/>
                </a:solidFill>
                <a:latin typeface="メイリオ" panose="020B0604030504040204" pitchFamily="50" charset="-128"/>
                <a:ea typeface="メイリオ" panose="020B0604030504040204" pitchFamily="50" charset="-128"/>
              </a:rPr>
              <a:t>陣地ゲージを消費</a:t>
            </a:r>
            <a:r>
              <a:rPr lang="ja-JP" altLang="en-US" sz="2000" b="1" dirty="0" smtClean="0">
                <a:latin typeface="メイリオ" panose="020B0604030504040204" pitchFamily="50" charset="-128"/>
                <a:ea typeface="メイリオ" panose="020B0604030504040204" pitchFamily="50" charset="-128"/>
              </a:rPr>
              <a:t>する代わりに</a:t>
            </a:r>
            <a:r>
              <a:rPr lang="ja-JP" altLang="en-US" sz="2000" b="1" dirty="0" smtClean="0">
                <a:solidFill>
                  <a:srgbClr val="0070C0"/>
                </a:solidFill>
                <a:latin typeface="メイリオ" panose="020B0604030504040204" pitchFamily="50" charset="-128"/>
                <a:ea typeface="メイリオ" panose="020B0604030504040204" pitchFamily="50" charset="-128"/>
              </a:rPr>
              <a:t>一瞬で移動</a:t>
            </a:r>
            <a:r>
              <a:rPr lang="ja-JP" altLang="en-US" sz="2000" b="1" dirty="0" smtClean="0">
                <a:latin typeface="メイリオ" panose="020B0604030504040204" pitchFamily="50" charset="-128"/>
                <a:ea typeface="メイリオ" panose="020B0604030504040204" pitchFamily="50" charset="-128"/>
              </a:rPr>
              <a:t>でき、木々の間を行き来することで素早く敵の木を奪えるメリットがある</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その代わり自分の陣地を</a:t>
            </a:r>
            <a:r>
              <a:rPr lang="ja-JP" altLang="en-US" sz="2000" b="1" dirty="0">
                <a:latin typeface="メイリオ" panose="020B0604030504040204" pitchFamily="50" charset="-128"/>
                <a:ea typeface="メイリオ" panose="020B0604030504040204" pitchFamily="50" charset="-128"/>
              </a:rPr>
              <a:t>消費</a:t>
            </a:r>
            <a:r>
              <a:rPr lang="ja-JP" altLang="en-US" sz="2000" b="1" dirty="0" smtClean="0">
                <a:latin typeface="メイリオ" panose="020B0604030504040204" pitchFamily="50" charset="-128"/>
                <a:ea typeface="メイリオ" panose="020B0604030504040204" pitchFamily="50" charset="-128"/>
              </a:rPr>
              <a:t>するので</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solidFill>
                  <a:srgbClr val="FF0000"/>
                </a:solidFill>
                <a:latin typeface="メイリオ" panose="020B0604030504040204" pitchFamily="50" charset="-128"/>
                <a:ea typeface="メイリオ" panose="020B0604030504040204" pitchFamily="50" charset="-128"/>
              </a:rPr>
              <a:t>敵に奪われる</a:t>
            </a:r>
            <a:r>
              <a:rPr lang="ja-JP" altLang="en-US" sz="2000" b="1" dirty="0" smtClean="0">
                <a:latin typeface="メイリオ" panose="020B0604030504040204" pitchFamily="50" charset="-128"/>
                <a:ea typeface="メイリオ" panose="020B0604030504040204" pitchFamily="50" charset="-128"/>
              </a:rPr>
              <a:t>可能性が</a:t>
            </a:r>
            <a:r>
              <a:rPr lang="ja-JP" altLang="en-US" sz="2000" b="1" dirty="0">
                <a:latin typeface="メイリオ" panose="020B0604030504040204" pitchFamily="50" charset="-128"/>
                <a:ea typeface="メイリオ" panose="020B0604030504040204" pitchFamily="50" charset="-128"/>
              </a:rPr>
              <a:t>高</a:t>
            </a:r>
            <a:r>
              <a:rPr lang="ja-JP" altLang="en-US" sz="2000" b="1" dirty="0" smtClean="0">
                <a:latin typeface="メイリオ" panose="020B0604030504040204" pitchFamily="50" charset="-128"/>
                <a:ea typeface="メイリオ" panose="020B0604030504040204" pitchFamily="50" charset="-128"/>
              </a:rPr>
              <a:t>くな</a:t>
            </a:r>
            <a:r>
              <a:rPr lang="ja-JP" altLang="en-US" sz="2000" b="1" dirty="0">
                <a:latin typeface="メイリオ" panose="020B0604030504040204" pitchFamily="50" charset="-128"/>
                <a:ea typeface="メイリオ" panose="020B0604030504040204" pitchFamily="50" charset="-128"/>
              </a:rPr>
              <a:t>る</a:t>
            </a:r>
            <a:endParaRPr lang="en-US" altLang="ja-JP" sz="2000" b="1" dirty="0" smtClean="0">
              <a:latin typeface="メイリオ" panose="020B0604030504040204" pitchFamily="50" charset="-128"/>
              <a:ea typeface="メイリオ" panose="020B0604030504040204" pitchFamily="50" charset="-128"/>
            </a:endParaRPr>
          </a:p>
        </p:txBody>
      </p:sp>
      <p:pic>
        <p:nvPicPr>
          <p:cNvPr id="36" name="図 35"/>
          <p:cNvPicPr>
            <a:picLocks noChangeAspect="1"/>
          </p:cNvPicPr>
          <p:nvPr/>
        </p:nvPicPr>
        <p:blipFill rotWithShape="1">
          <a:blip r:embed="rId3">
            <a:extLst>
              <a:ext uri="{28A0092B-C50C-407E-A947-70E740481C1C}">
                <a14:useLocalDpi xmlns:a14="http://schemas.microsoft.com/office/drawing/2010/main" val="0"/>
              </a:ext>
            </a:extLst>
          </a:blip>
          <a:srcRect l="18325" t="40690" r="19677"/>
          <a:stretch/>
        </p:blipFill>
        <p:spPr>
          <a:xfrm>
            <a:off x="478267" y="1195895"/>
            <a:ext cx="3745510" cy="2028189"/>
          </a:xfrm>
          <a:prstGeom prst="rect">
            <a:avLst/>
          </a:prstGeom>
        </p:spPr>
      </p:pic>
      <p:pic>
        <p:nvPicPr>
          <p:cNvPr id="37" name="図 36"/>
          <p:cNvPicPr>
            <a:picLocks noChangeAspect="1"/>
          </p:cNvPicPr>
          <p:nvPr/>
        </p:nvPicPr>
        <p:blipFill rotWithShape="1">
          <a:blip r:embed="rId4">
            <a:extLst>
              <a:ext uri="{28A0092B-C50C-407E-A947-70E740481C1C}">
                <a14:useLocalDpi xmlns:a14="http://schemas.microsoft.com/office/drawing/2010/main" val="0"/>
              </a:ext>
            </a:extLst>
          </a:blip>
          <a:srcRect l="21354" t="42998" r="25806" b="6083"/>
          <a:stretch/>
        </p:blipFill>
        <p:spPr>
          <a:xfrm>
            <a:off x="478267" y="3452599"/>
            <a:ext cx="3745510" cy="2042978"/>
          </a:xfrm>
          <a:prstGeom prst="rect">
            <a:avLst/>
          </a:prstGeom>
        </p:spPr>
      </p:pic>
      <p:sp>
        <p:nvSpPr>
          <p:cNvPr id="39" name="テキスト ボックス 30"/>
          <p:cNvSpPr txBox="1"/>
          <p:nvPr/>
        </p:nvSpPr>
        <p:spPr>
          <a:xfrm>
            <a:off x="4223777" y="1155897"/>
            <a:ext cx="4795118"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smtClean="0">
                <a:solidFill>
                  <a:schemeClr val="bg1"/>
                </a:solidFill>
                <a:effectLst>
                  <a:glow rad="139700">
                    <a:schemeClr val="tx1">
                      <a:alpha val="70000"/>
                    </a:schemeClr>
                  </a:glow>
                </a:effectLst>
                <a:latin typeface="+mn-ea"/>
              </a:rPr>
              <a:t>通常移動</a:t>
            </a:r>
            <a:endParaRPr lang="en-US" altLang="ja-JP" sz="2400" b="1" dirty="0" smtClean="0">
              <a:solidFill>
                <a:schemeClr val="bg1"/>
              </a:solidFill>
              <a:effectLst>
                <a:glow rad="139700">
                  <a:schemeClr val="tx1">
                    <a:alpha val="70000"/>
                  </a:schemeClr>
                </a:glow>
              </a:effectLst>
              <a:latin typeface="+mn-ea"/>
            </a:endParaRPr>
          </a:p>
        </p:txBody>
      </p:sp>
      <p:pic>
        <p:nvPicPr>
          <p:cNvPr id="40" name="図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3653" y="5096929"/>
            <a:ext cx="1543518" cy="192940"/>
          </a:xfrm>
          <a:prstGeom prst="rect">
            <a:avLst/>
          </a:prstGeom>
        </p:spPr>
      </p:pic>
      <p:pic>
        <p:nvPicPr>
          <p:cNvPr id="41" name="図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3653" y="5098432"/>
            <a:ext cx="715647" cy="194246"/>
          </a:xfrm>
          <a:prstGeom prst="rect">
            <a:avLst/>
          </a:prstGeom>
        </p:spPr>
      </p:pic>
      <p:sp>
        <p:nvSpPr>
          <p:cNvPr id="42" name="テキスト ボックス 30"/>
          <p:cNvSpPr txBox="1"/>
          <p:nvPr/>
        </p:nvSpPr>
        <p:spPr>
          <a:xfrm>
            <a:off x="0" y="5876899"/>
            <a:ext cx="9906000" cy="52322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800" b="1" dirty="0" smtClean="0">
                <a:solidFill>
                  <a:schemeClr val="bg1"/>
                </a:solidFill>
                <a:effectLst>
                  <a:glow rad="139700">
                    <a:schemeClr val="tx1">
                      <a:alpha val="70000"/>
                    </a:schemeClr>
                  </a:glow>
                </a:effectLst>
                <a:latin typeface="+mn-ea"/>
              </a:rPr>
              <a:t>ジャンプ移動でゲーム展開をスピーディ</a:t>
            </a:r>
            <a:r>
              <a:rPr lang="ja-JP" altLang="en-US" sz="2800" b="1" dirty="0">
                <a:solidFill>
                  <a:schemeClr val="bg1"/>
                </a:solidFill>
                <a:effectLst>
                  <a:glow rad="139700">
                    <a:schemeClr val="tx1">
                      <a:alpha val="70000"/>
                    </a:schemeClr>
                  </a:glow>
                </a:effectLst>
                <a:latin typeface="+mn-ea"/>
              </a:rPr>
              <a:t>ー</a:t>
            </a:r>
            <a:r>
              <a:rPr lang="ja-JP" altLang="en-US" sz="2800" b="1" dirty="0" smtClean="0">
                <a:solidFill>
                  <a:schemeClr val="bg1"/>
                </a:solidFill>
                <a:effectLst>
                  <a:glow rad="139700">
                    <a:schemeClr val="tx1">
                      <a:alpha val="70000"/>
                    </a:schemeClr>
                  </a:glow>
                </a:effectLst>
                <a:latin typeface="+mn-ea"/>
              </a:rPr>
              <a:t>に変えてゆく</a:t>
            </a:r>
            <a:endParaRPr lang="en-US" altLang="ja-JP" sz="2800" b="1" dirty="0" smtClean="0">
              <a:solidFill>
                <a:schemeClr val="bg1"/>
              </a:solidFill>
              <a:effectLst>
                <a:glow rad="139700">
                  <a:schemeClr val="tx1">
                    <a:alpha val="70000"/>
                  </a:schemeClr>
                </a:glow>
              </a:effectLst>
              <a:latin typeface="+mn-ea"/>
            </a:endParaRPr>
          </a:p>
        </p:txBody>
      </p:sp>
    </p:spTree>
    <p:extLst>
      <p:ext uri="{BB962C8B-B14F-4D97-AF65-F5344CB8AC3E}">
        <p14:creationId xmlns:p14="http://schemas.microsoft.com/office/powerpoint/2010/main" val="2584090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4588868" y="5071944"/>
            <a:ext cx="5317132" cy="1323439"/>
          </a:xfrm>
          <a:prstGeom prst="rect">
            <a:avLst/>
          </a:prstGeom>
          <a:noFill/>
        </p:spPr>
        <p:txBody>
          <a:bodyPr wrap="square" rtlCol="0">
            <a:spAutoFit/>
          </a:bodyPr>
          <a:lstStyle/>
          <a:p>
            <a:r>
              <a:rPr lang="ja-JP" altLang="en-US" sz="2000" b="1" dirty="0" smtClean="0">
                <a:latin typeface="メイリオ" panose="020B0604030504040204" pitchFamily="50" charset="-128"/>
                <a:ea typeface="メイリオ" panose="020B0604030504040204" pitchFamily="50" charset="-128"/>
              </a:rPr>
              <a:t>糸を２本張ると糸の間に</a:t>
            </a:r>
            <a:r>
              <a:rPr lang="ja-JP" altLang="en-US" sz="2000" b="1" dirty="0" smtClean="0">
                <a:solidFill>
                  <a:srgbClr val="0070C0"/>
                </a:solidFill>
                <a:latin typeface="メイリオ" panose="020B0604030504040204" pitchFamily="50" charset="-128"/>
                <a:ea typeface="メイリオ" panose="020B0604030504040204" pitchFamily="50" charset="-128"/>
              </a:rPr>
              <a:t>巣が作られる</a:t>
            </a:r>
            <a:endParaRPr lang="en-US" altLang="ja-JP" sz="2000" b="1" dirty="0" smtClean="0">
              <a:solidFill>
                <a:srgbClr val="0070C0"/>
              </a:solidFill>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巣の上</a:t>
            </a:r>
            <a:r>
              <a:rPr lang="ja-JP" altLang="en-US" sz="2000" b="1" dirty="0">
                <a:latin typeface="メイリオ" panose="020B0604030504040204" pitchFamily="50" charset="-128"/>
                <a:ea typeface="メイリオ" panose="020B0604030504040204" pitchFamily="50" charset="-128"/>
              </a:rPr>
              <a:t>は</a:t>
            </a:r>
            <a:r>
              <a:rPr lang="ja-JP" altLang="en-US" sz="2000" b="1" dirty="0" smtClean="0">
                <a:latin typeface="メイリオ" panose="020B0604030504040204" pitchFamily="50" charset="-128"/>
                <a:ea typeface="メイリオ" panose="020B0604030504040204" pitchFamily="50" charset="-128"/>
              </a:rPr>
              <a:t>自由に移動できるので移動や</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攻撃がしやすくなる</a:t>
            </a:r>
            <a:endParaRPr lang="en-US" altLang="ja-JP" sz="2000" b="1" dirty="0" smtClean="0">
              <a:latin typeface="メイリオ" panose="020B0604030504040204" pitchFamily="50" charset="-128"/>
              <a:ea typeface="メイリオ" panose="020B0604030504040204" pitchFamily="50" charset="-128"/>
            </a:endParaRPr>
          </a:p>
        </p:txBody>
      </p:sp>
      <p:sp>
        <p:nvSpPr>
          <p:cNvPr id="16"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糸の使い方</a:t>
            </a:r>
            <a:endParaRPr kumimoji="1" lang="ja-JP" altLang="en-US" sz="4800" b="1" dirty="0">
              <a:solidFill>
                <a:schemeClr val="bg1"/>
              </a:solidFill>
              <a:effectLst>
                <a:glow rad="139700">
                  <a:schemeClr val="tx1">
                    <a:alpha val="70000"/>
                  </a:schemeClr>
                </a:glow>
              </a:effectLst>
              <a:latin typeface="+mn-ea"/>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24739" t="27277" r="23202" b="18819"/>
          <a:stretch/>
        </p:blipFill>
        <p:spPr>
          <a:xfrm>
            <a:off x="539901" y="4474974"/>
            <a:ext cx="3892399" cy="2281258"/>
          </a:xfrm>
          <a:prstGeom prst="rect">
            <a:avLst/>
          </a:prstGeom>
        </p:spPr>
      </p:pic>
      <p:sp>
        <p:nvSpPr>
          <p:cNvPr id="7" name="正方形/長方形 6"/>
          <p:cNvSpPr/>
          <p:nvPr/>
        </p:nvSpPr>
        <p:spPr>
          <a:xfrm>
            <a:off x="-28618" y="1281900"/>
            <a:ext cx="9906000" cy="400110"/>
          </a:xfrm>
          <a:prstGeom prst="rect">
            <a:avLst/>
          </a:prstGeom>
        </p:spPr>
        <p:txBody>
          <a:bodyPr wrap="square">
            <a:spAutoFit/>
          </a:bodyPr>
          <a:lstStyle/>
          <a:p>
            <a:pPr algn="ctr"/>
            <a:r>
              <a:rPr lang="ja-JP" altLang="en-US" sz="2000" b="1" dirty="0" smtClean="0">
                <a:latin typeface="メイリオ" panose="020B0604030504040204" pitchFamily="50" charset="-128"/>
                <a:ea typeface="メイリオ" panose="020B0604030504040204" pitchFamily="50" charset="-128"/>
              </a:rPr>
              <a:t>プレイヤーはジャンプをすることで木</a:t>
            </a:r>
            <a:r>
              <a:rPr lang="ja-JP" altLang="en-US" sz="2000" b="1" dirty="0">
                <a:latin typeface="メイリオ" panose="020B0604030504040204" pitchFamily="50" charset="-128"/>
                <a:ea typeface="メイリオ" panose="020B0604030504040204" pitchFamily="50" charset="-128"/>
              </a:rPr>
              <a:t>と</a:t>
            </a:r>
            <a:r>
              <a:rPr lang="ja-JP" altLang="en-US" sz="2000" b="1" dirty="0" smtClean="0">
                <a:latin typeface="メイリオ" panose="020B0604030504040204" pitchFamily="50" charset="-128"/>
                <a:ea typeface="メイリオ" panose="020B0604030504040204" pitchFamily="50" charset="-128"/>
              </a:rPr>
              <a:t>木の</a:t>
            </a:r>
            <a:r>
              <a:rPr lang="ja-JP" altLang="en-US" sz="2000" b="1" dirty="0">
                <a:latin typeface="メイリオ" panose="020B0604030504040204" pitchFamily="50" charset="-128"/>
                <a:ea typeface="メイリオ" panose="020B0604030504040204" pitchFamily="50" charset="-128"/>
              </a:rPr>
              <a:t>間に</a:t>
            </a:r>
            <a:r>
              <a:rPr lang="ja-JP" altLang="en-US" sz="2000" b="1" dirty="0" smtClean="0">
                <a:solidFill>
                  <a:srgbClr val="0070C0"/>
                </a:solidFill>
                <a:latin typeface="メイリオ" panose="020B0604030504040204" pitchFamily="50" charset="-128"/>
                <a:ea typeface="メイリオ" panose="020B0604030504040204" pitchFamily="50" charset="-128"/>
              </a:rPr>
              <a:t>糸が張られる</a:t>
            </a:r>
            <a:endParaRPr lang="ja-JP" altLang="en-US" sz="2000" b="1" dirty="0">
              <a:solidFill>
                <a:srgbClr val="0070C0"/>
              </a:solidFill>
              <a:latin typeface="メイリオ" panose="020B0604030504040204" pitchFamily="50" charset="-128"/>
              <a:ea typeface="メイリオ" panose="020B0604030504040204" pitchFamily="50" charset="-128"/>
            </a:endParaRPr>
          </a:p>
        </p:txBody>
      </p:sp>
      <p:pic>
        <p:nvPicPr>
          <p:cNvPr id="20" name="図 19"/>
          <p:cNvPicPr>
            <a:picLocks noChangeAspect="1"/>
          </p:cNvPicPr>
          <p:nvPr/>
        </p:nvPicPr>
        <p:blipFill rotWithShape="1">
          <a:blip r:embed="rId4" cstate="print">
            <a:extLst>
              <a:ext uri="{28A0092B-C50C-407E-A947-70E740481C1C}">
                <a14:useLocalDpi xmlns:a14="http://schemas.microsoft.com/office/drawing/2010/main" val="0"/>
              </a:ext>
            </a:extLst>
          </a:blip>
          <a:srcRect t="2857"/>
          <a:stretch/>
        </p:blipFill>
        <p:spPr>
          <a:xfrm>
            <a:off x="253858" y="1824334"/>
            <a:ext cx="4331224" cy="2381593"/>
          </a:xfrm>
          <a:prstGeom prst="rect">
            <a:avLst/>
          </a:prstGeom>
        </p:spPr>
      </p:pic>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t="2857"/>
          <a:stretch/>
        </p:blipFill>
        <p:spPr>
          <a:xfrm>
            <a:off x="5235891" y="1823476"/>
            <a:ext cx="4305231" cy="2367300"/>
          </a:xfrm>
          <a:prstGeom prst="rect">
            <a:avLst/>
          </a:prstGeom>
        </p:spPr>
      </p:pic>
      <p:sp>
        <p:nvSpPr>
          <p:cNvPr id="26" name="右矢印 25"/>
          <p:cNvSpPr/>
          <p:nvPr/>
        </p:nvSpPr>
        <p:spPr>
          <a:xfrm>
            <a:off x="4607247" y="2633764"/>
            <a:ext cx="606479" cy="776819"/>
          </a:xfrm>
          <a:prstGeom prst="rightArrow">
            <a:avLst>
              <a:gd name="adj1" fmla="val 50000"/>
              <a:gd name="adj2" fmla="val 62000"/>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30"/>
          <p:cNvSpPr txBox="1"/>
          <p:nvPr/>
        </p:nvSpPr>
        <p:spPr>
          <a:xfrm>
            <a:off x="5142497" y="3825279"/>
            <a:ext cx="473488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a:solidFill>
                  <a:schemeClr val="bg1"/>
                </a:solidFill>
                <a:effectLst>
                  <a:glow rad="139700">
                    <a:schemeClr val="tx1">
                      <a:alpha val="70000"/>
                    </a:schemeClr>
                  </a:glow>
                </a:effectLst>
                <a:latin typeface="+mn-ea"/>
              </a:rPr>
              <a:t>木</a:t>
            </a:r>
            <a:r>
              <a:rPr lang="ja-JP" altLang="en-US" sz="2000" b="1" dirty="0" smtClean="0">
                <a:solidFill>
                  <a:schemeClr val="bg1"/>
                </a:solidFill>
                <a:effectLst>
                  <a:glow rad="139700">
                    <a:schemeClr val="tx1">
                      <a:alpha val="70000"/>
                    </a:schemeClr>
                  </a:glow>
                </a:effectLst>
                <a:latin typeface="+mn-ea"/>
              </a:rPr>
              <a:t>の</a:t>
            </a:r>
            <a:r>
              <a:rPr kumimoji="1" lang="ja-JP" altLang="en-US" sz="2000" b="1" dirty="0" smtClean="0">
                <a:solidFill>
                  <a:schemeClr val="bg1"/>
                </a:solidFill>
                <a:effectLst>
                  <a:glow rad="139700">
                    <a:schemeClr val="tx1">
                      <a:alpha val="70000"/>
                    </a:schemeClr>
                  </a:glow>
                </a:effectLst>
                <a:latin typeface="+mn-ea"/>
              </a:rPr>
              <a:t>間に糸が張られる</a:t>
            </a:r>
            <a:endParaRPr kumimoji="1" lang="ja-JP" altLang="en-US" sz="2000" b="1" dirty="0">
              <a:solidFill>
                <a:schemeClr val="bg1"/>
              </a:solidFill>
              <a:effectLst>
                <a:glow rad="139700">
                  <a:schemeClr val="tx1">
                    <a:alpha val="70000"/>
                  </a:schemeClr>
                </a:glow>
              </a:effectLst>
              <a:latin typeface="+mn-ea"/>
            </a:endParaRPr>
          </a:p>
        </p:txBody>
      </p:sp>
      <p:sp>
        <p:nvSpPr>
          <p:cNvPr id="21" name="テキスト ボックス 30"/>
          <p:cNvSpPr txBox="1"/>
          <p:nvPr/>
        </p:nvSpPr>
        <p:spPr>
          <a:xfrm>
            <a:off x="87169" y="3839480"/>
            <a:ext cx="473488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smtClean="0">
                <a:solidFill>
                  <a:schemeClr val="bg1"/>
                </a:solidFill>
                <a:effectLst>
                  <a:glow rad="139700">
                    <a:schemeClr val="tx1">
                      <a:alpha val="70000"/>
                    </a:schemeClr>
                  </a:glow>
                </a:effectLst>
                <a:latin typeface="+mn-ea"/>
              </a:rPr>
              <a:t>行きたい木へジャンプ</a:t>
            </a:r>
            <a:r>
              <a:rPr lang="ja-JP" altLang="en-US" sz="2000" b="1" dirty="0">
                <a:solidFill>
                  <a:schemeClr val="bg1"/>
                </a:solidFill>
                <a:effectLst>
                  <a:glow rad="139700">
                    <a:schemeClr val="tx1">
                      <a:alpha val="70000"/>
                    </a:schemeClr>
                  </a:glow>
                </a:effectLst>
                <a:latin typeface="+mn-ea"/>
              </a:rPr>
              <a:t>！</a:t>
            </a:r>
            <a:endParaRPr lang="en-US" altLang="ja-JP" sz="2000" b="1" dirty="0" smtClean="0">
              <a:solidFill>
                <a:schemeClr val="bg1"/>
              </a:solidFill>
              <a:effectLst>
                <a:glow rad="139700">
                  <a:schemeClr val="tx1">
                    <a:alpha val="70000"/>
                  </a:schemeClr>
                </a:glow>
              </a:effectLst>
              <a:latin typeface="+mn-ea"/>
            </a:endParaRPr>
          </a:p>
        </p:txBody>
      </p:sp>
      <p:sp>
        <p:nvSpPr>
          <p:cNvPr id="27" name="テキスト ボックス 30"/>
          <p:cNvSpPr txBox="1"/>
          <p:nvPr/>
        </p:nvSpPr>
        <p:spPr>
          <a:xfrm>
            <a:off x="4588868" y="4593245"/>
            <a:ext cx="4734885"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ja-JP" altLang="en-US" sz="2400" b="1" dirty="0" smtClean="0">
                <a:solidFill>
                  <a:schemeClr val="bg1"/>
                </a:solidFill>
                <a:effectLst>
                  <a:glow rad="139700">
                    <a:schemeClr val="tx1">
                      <a:alpha val="70000"/>
                    </a:schemeClr>
                  </a:glow>
                </a:effectLst>
                <a:latin typeface="+mn-ea"/>
              </a:rPr>
              <a:t>蜘蛛の巣</a:t>
            </a:r>
            <a:endParaRPr kumimoji="1" lang="ja-JP" altLang="en-US" sz="2400" b="1" dirty="0">
              <a:solidFill>
                <a:schemeClr val="bg1"/>
              </a:solidFill>
              <a:effectLst>
                <a:glow rad="139700">
                  <a:schemeClr val="tx1">
                    <a:alpha val="70000"/>
                  </a:schemeClr>
                </a:glow>
              </a:effectLst>
              <a:latin typeface="+mn-ea"/>
            </a:endParaRPr>
          </a:p>
        </p:txBody>
      </p:sp>
    </p:spTree>
    <p:extLst>
      <p:ext uri="{BB962C8B-B14F-4D97-AF65-F5344CB8AC3E}">
        <p14:creationId xmlns:p14="http://schemas.microsoft.com/office/powerpoint/2010/main" val="1244037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30"/>
          <p:cNvSpPr txBox="1"/>
          <p:nvPr/>
        </p:nvSpPr>
        <p:spPr>
          <a:xfrm>
            <a:off x="1" y="4131582"/>
            <a:ext cx="9905999"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a:solidFill>
                  <a:schemeClr val="bg1"/>
                </a:solidFill>
                <a:effectLst>
                  <a:glow rad="139700">
                    <a:schemeClr val="tx1">
                      <a:alpha val="70000"/>
                    </a:schemeClr>
                  </a:glow>
                </a:effectLst>
                <a:latin typeface="+mn-ea"/>
              </a:rPr>
              <a:t>糸</a:t>
            </a:r>
            <a:r>
              <a:rPr lang="ja-JP" altLang="en-US" sz="2400" b="1" dirty="0" smtClean="0">
                <a:solidFill>
                  <a:schemeClr val="bg1"/>
                </a:solidFill>
                <a:effectLst>
                  <a:glow rad="139700">
                    <a:schemeClr val="tx1">
                      <a:alpha val="70000"/>
                    </a:schemeClr>
                  </a:glow>
                </a:effectLst>
                <a:latin typeface="+mn-ea"/>
              </a:rPr>
              <a:t>は</a:t>
            </a:r>
            <a:r>
              <a:rPr lang="ja-JP" altLang="en-US" sz="2400" b="1" dirty="0">
                <a:solidFill>
                  <a:schemeClr val="bg1"/>
                </a:solidFill>
                <a:effectLst>
                  <a:glow rad="139700">
                    <a:schemeClr val="tx1">
                      <a:alpha val="70000"/>
                    </a:schemeClr>
                  </a:glow>
                </a:effectLst>
                <a:latin typeface="+mn-ea"/>
              </a:rPr>
              <a:t>罠</a:t>
            </a:r>
            <a:r>
              <a:rPr lang="ja-JP" altLang="en-US" sz="2400" b="1" dirty="0" smtClean="0">
                <a:solidFill>
                  <a:schemeClr val="bg1"/>
                </a:solidFill>
                <a:effectLst>
                  <a:glow rad="139700">
                    <a:schemeClr val="tx1">
                      <a:alpha val="70000"/>
                    </a:schemeClr>
                  </a:glow>
                </a:effectLst>
                <a:latin typeface="+mn-ea"/>
              </a:rPr>
              <a:t>にもなり、相手側の糸に付くと数秒間動けなくなる</a:t>
            </a:r>
            <a:endParaRPr lang="en-US" altLang="ja-JP" sz="2400" b="1" dirty="0" smtClean="0">
              <a:solidFill>
                <a:schemeClr val="bg1"/>
              </a:solidFill>
              <a:effectLst>
                <a:glow rad="139700">
                  <a:schemeClr val="tx1">
                    <a:alpha val="70000"/>
                  </a:schemeClr>
                </a:glow>
              </a:effectLst>
              <a:latin typeface="+mn-ea"/>
            </a:endParaRPr>
          </a:p>
        </p:txBody>
      </p:sp>
      <p:sp>
        <p:nvSpPr>
          <p:cNvPr id="16"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糸を活用した陣地の広げ方</a:t>
            </a:r>
            <a:endParaRPr kumimoji="1" lang="ja-JP" altLang="en-US" sz="4800" b="1" dirty="0">
              <a:solidFill>
                <a:schemeClr val="bg1"/>
              </a:solidFill>
              <a:effectLst>
                <a:glow rad="139700">
                  <a:schemeClr val="tx1">
                    <a:alpha val="70000"/>
                  </a:schemeClr>
                </a:glow>
              </a:effectLst>
              <a:latin typeface="+mn-ea"/>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7093" t="3270" r="9429" b="10189"/>
          <a:stretch/>
        </p:blipFill>
        <p:spPr>
          <a:xfrm>
            <a:off x="5511800" y="4584682"/>
            <a:ext cx="3744251" cy="2197148"/>
          </a:xfrm>
          <a:prstGeom prst="rect">
            <a:avLst/>
          </a:prstGeom>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4845" t="4021" r="10355" b="10999"/>
          <a:stretch/>
        </p:blipFill>
        <p:spPr>
          <a:xfrm>
            <a:off x="560791" y="4561562"/>
            <a:ext cx="3873403" cy="2197148"/>
          </a:xfrm>
          <a:prstGeom prst="rect">
            <a:avLst/>
          </a:prstGeom>
        </p:spPr>
      </p:pic>
      <p:sp>
        <p:nvSpPr>
          <p:cNvPr id="9" name="右矢印 8"/>
          <p:cNvSpPr/>
          <p:nvPr/>
        </p:nvSpPr>
        <p:spPr>
          <a:xfrm>
            <a:off x="4505929" y="5277971"/>
            <a:ext cx="934135" cy="810570"/>
          </a:xfrm>
          <a:prstGeom prst="rightArrow">
            <a:avLst>
              <a:gd name="adj1" fmla="val 50000"/>
              <a:gd name="adj2" fmla="val 67388"/>
            </a:avLst>
          </a:prstGeom>
          <a:solidFill>
            <a:srgbClr val="FFFF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30"/>
          <p:cNvSpPr txBox="1"/>
          <p:nvPr/>
        </p:nvSpPr>
        <p:spPr>
          <a:xfrm>
            <a:off x="337031" y="6473379"/>
            <a:ext cx="445951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smtClean="0">
                <a:solidFill>
                  <a:schemeClr val="bg1"/>
                </a:solidFill>
                <a:effectLst>
                  <a:glow rad="139700">
                    <a:schemeClr val="tx1">
                      <a:alpha val="70000"/>
                    </a:schemeClr>
                  </a:glow>
                </a:effectLst>
                <a:latin typeface="+mn-ea"/>
              </a:rPr>
              <a:t>巣に敵が引っかかり</a:t>
            </a:r>
            <a:endParaRPr lang="en-US" altLang="ja-JP" sz="2000" b="1" dirty="0" smtClean="0">
              <a:solidFill>
                <a:schemeClr val="bg1"/>
              </a:solidFill>
              <a:effectLst>
                <a:glow rad="139700">
                  <a:schemeClr val="tx1">
                    <a:alpha val="70000"/>
                  </a:schemeClr>
                </a:glow>
              </a:effectLst>
              <a:latin typeface="+mn-ea"/>
            </a:endParaRPr>
          </a:p>
        </p:txBody>
      </p:sp>
      <p:sp>
        <p:nvSpPr>
          <p:cNvPr id="17" name="テキスト ボックス 30"/>
          <p:cNvSpPr txBox="1"/>
          <p:nvPr/>
        </p:nvSpPr>
        <p:spPr>
          <a:xfrm>
            <a:off x="5357331" y="6473379"/>
            <a:ext cx="445951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000" b="1" dirty="0" smtClean="0">
                <a:solidFill>
                  <a:schemeClr val="bg1"/>
                </a:solidFill>
                <a:effectLst>
                  <a:glow rad="139700">
                    <a:schemeClr val="tx1">
                      <a:alpha val="70000"/>
                    </a:schemeClr>
                  </a:glow>
                </a:effectLst>
                <a:latin typeface="+mn-ea"/>
              </a:rPr>
              <a:t>敵が地面に落下</a:t>
            </a:r>
            <a:endParaRPr lang="en-US" altLang="ja-JP" sz="2000" b="1" dirty="0" smtClean="0">
              <a:solidFill>
                <a:schemeClr val="bg1"/>
              </a:solidFill>
              <a:effectLst>
                <a:glow rad="139700">
                  <a:schemeClr val="tx1">
                    <a:alpha val="70000"/>
                  </a:schemeClr>
                </a:glow>
              </a:effectLst>
              <a:latin typeface="+mn-ea"/>
            </a:endParaRPr>
          </a:p>
        </p:txBody>
      </p:sp>
      <p:sp>
        <p:nvSpPr>
          <p:cNvPr id="13" name="テキスト ボックス 12"/>
          <p:cNvSpPr txBox="1"/>
          <p:nvPr/>
        </p:nvSpPr>
        <p:spPr>
          <a:xfrm>
            <a:off x="4521715" y="1989720"/>
            <a:ext cx="5341518" cy="707886"/>
          </a:xfrm>
          <a:prstGeom prst="rect">
            <a:avLst/>
          </a:prstGeom>
          <a:noFill/>
        </p:spPr>
        <p:txBody>
          <a:bodyPr wrap="square" rtlCol="0">
            <a:spAutoFit/>
          </a:bodyPr>
          <a:lstStyle/>
          <a:p>
            <a:r>
              <a:rPr lang="ja-JP" altLang="en-US" sz="2000" b="1" dirty="0" smtClean="0">
                <a:latin typeface="メイリオ" panose="020B0604030504040204" pitchFamily="50" charset="-128"/>
                <a:ea typeface="メイリオ" panose="020B0604030504040204" pitchFamily="50" charset="-128"/>
              </a:rPr>
              <a:t>糸を多く張った木に留まると通常よりも</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solidFill>
                  <a:srgbClr val="0070C0"/>
                </a:solidFill>
                <a:latin typeface="メイリオ" panose="020B0604030504040204" pitchFamily="50" charset="-128"/>
                <a:ea typeface="メイリオ" panose="020B0604030504040204" pitchFamily="50" charset="-128"/>
              </a:rPr>
              <a:t>早く</a:t>
            </a:r>
            <a:r>
              <a:rPr lang="ja-JP" altLang="en-US" sz="2000" b="1" dirty="0" smtClean="0">
                <a:latin typeface="メイリオ" panose="020B0604030504040204" pitchFamily="50" charset="-128"/>
                <a:ea typeface="メイリオ" panose="020B0604030504040204" pitchFamily="50" charset="-128"/>
              </a:rPr>
              <a:t>陣地を奪うことができ</a:t>
            </a:r>
            <a:r>
              <a:rPr lang="ja-JP" altLang="en-US" sz="2000" b="1" dirty="0">
                <a:latin typeface="メイリオ" panose="020B0604030504040204" pitchFamily="50" charset="-128"/>
                <a:ea typeface="メイリオ" panose="020B0604030504040204" pitchFamily="50" charset="-128"/>
              </a:rPr>
              <a:t>る</a:t>
            </a:r>
            <a:endParaRPr lang="en-US" altLang="ja-JP" sz="2000" b="1" dirty="0" smtClean="0">
              <a:latin typeface="メイリオ" panose="020B0604030504040204" pitchFamily="50" charset="-128"/>
              <a:ea typeface="メイリオ" panose="020B0604030504040204" pitchFamily="50" charset="-128"/>
            </a:endParaRPr>
          </a:p>
        </p:txBody>
      </p:sp>
      <p:sp>
        <p:nvSpPr>
          <p:cNvPr id="18" name="正方形/長方形 17"/>
          <p:cNvSpPr/>
          <p:nvPr/>
        </p:nvSpPr>
        <p:spPr>
          <a:xfrm>
            <a:off x="4521715" y="3003235"/>
            <a:ext cx="4288353" cy="1015663"/>
          </a:xfrm>
          <a:prstGeom prst="rect">
            <a:avLst/>
          </a:prstGeom>
        </p:spPr>
        <p:txBody>
          <a:bodyPr wrap="none">
            <a:spAutoFit/>
          </a:bodyPr>
          <a:lstStyle/>
          <a:p>
            <a:r>
              <a:rPr lang="ja-JP" altLang="en-US" sz="2000" b="1" dirty="0" smtClean="0">
                <a:latin typeface="メイリオ" panose="020B0604030504040204" pitchFamily="50" charset="-128"/>
                <a:ea typeface="メイリオ" panose="020B0604030504040204" pitchFamily="50" charset="-128"/>
              </a:rPr>
              <a:t>糸のみだと非常に時間が掛かるが、</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ゲージは少しずつ貯まる</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p:txBody>
      </p:sp>
      <p:sp>
        <p:nvSpPr>
          <p:cNvPr id="20" name="テキスト ボックス 30"/>
          <p:cNvSpPr txBox="1"/>
          <p:nvPr/>
        </p:nvSpPr>
        <p:spPr>
          <a:xfrm>
            <a:off x="0" y="1295875"/>
            <a:ext cx="9905999"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smtClean="0">
                <a:solidFill>
                  <a:schemeClr val="bg1"/>
                </a:solidFill>
                <a:effectLst>
                  <a:glow rad="139700">
                    <a:schemeClr val="tx1">
                      <a:alpha val="70000"/>
                    </a:schemeClr>
                  </a:glow>
                </a:effectLst>
                <a:latin typeface="+mn-ea"/>
              </a:rPr>
              <a:t>糸による陣地の占領時間のスピード</a:t>
            </a:r>
            <a:r>
              <a:rPr lang="en-US" altLang="ja-JP" sz="2400" b="1" dirty="0" smtClean="0">
                <a:solidFill>
                  <a:schemeClr val="bg1"/>
                </a:solidFill>
                <a:effectLst>
                  <a:glow rad="139700">
                    <a:schemeClr val="tx1">
                      <a:alpha val="70000"/>
                    </a:schemeClr>
                  </a:glow>
                </a:effectLst>
                <a:latin typeface="+mn-ea"/>
              </a:rPr>
              <a:t>UP</a:t>
            </a:r>
          </a:p>
        </p:txBody>
      </p:sp>
      <p:pic>
        <p:nvPicPr>
          <p:cNvPr id="5" name="図 4"/>
          <p:cNvPicPr>
            <a:picLocks noChangeAspect="1"/>
          </p:cNvPicPr>
          <p:nvPr/>
        </p:nvPicPr>
        <p:blipFill rotWithShape="1">
          <a:blip r:embed="rId5" cstate="print">
            <a:extLst>
              <a:ext uri="{28A0092B-C50C-407E-A947-70E740481C1C}">
                <a14:useLocalDpi xmlns:a14="http://schemas.microsoft.com/office/drawing/2010/main" val="0"/>
              </a:ext>
            </a:extLst>
          </a:blip>
          <a:srcRect l="5385" t="14440" r="15641" b="6966"/>
          <a:stretch/>
        </p:blipFill>
        <p:spPr>
          <a:xfrm>
            <a:off x="469992" y="1757540"/>
            <a:ext cx="4051723" cy="2282383"/>
          </a:xfrm>
          <a:prstGeom prst="rect">
            <a:avLst/>
          </a:prstGeom>
        </p:spPr>
      </p:pic>
    </p:spTree>
    <p:extLst>
      <p:ext uri="{BB962C8B-B14F-4D97-AF65-F5344CB8AC3E}">
        <p14:creationId xmlns:p14="http://schemas.microsoft.com/office/powerpoint/2010/main" val="3825852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836963" y="5003733"/>
            <a:ext cx="5789275" cy="1631216"/>
          </a:xfrm>
          <a:prstGeom prst="rect">
            <a:avLst/>
          </a:prstGeom>
          <a:noFill/>
        </p:spPr>
        <p:txBody>
          <a:bodyPr wrap="square" rtlCol="0">
            <a:spAutoFit/>
          </a:bodyPr>
          <a:lstStyle/>
          <a:p>
            <a:r>
              <a:rPr lang="ja-JP" altLang="en-US" sz="2000" b="1" dirty="0" smtClean="0">
                <a:latin typeface="メイリオ" panose="020B0604030504040204" pitchFamily="50" charset="-128"/>
                <a:ea typeface="メイリオ" panose="020B0604030504040204" pitchFamily="50" charset="-128"/>
              </a:rPr>
              <a:t>敵の糸に触れる瞬間、タイミングよくボタンを</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押すことで</a:t>
            </a:r>
            <a:r>
              <a:rPr lang="ja-JP" altLang="en-US" sz="2000" b="1" dirty="0" smtClean="0">
                <a:solidFill>
                  <a:srgbClr val="FF0000"/>
                </a:solidFill>
                <a:latin typeface="メイリオ" panose="020B0604030504040204" pitchFamily="50" charset="-128"/>
                <a:ea typeface="メイリオ" panose="020B0604030504040204" pitchFamily="50" charset="-128"/>
              </a:rPr>
              <a:t>糸を奪う</a:t>
            </a:r>
            <a:r>
              <a:rPr lang="ja-JP" altLang="en-US" sz="2000" b="1" dirty="0" smtClean="0">
                <a:latin typeface="メイリオ" panose="020B0604030504040204" pitchFamily="50" charset="-128"/>
                <a:ea typeface="メイリオ" panose="020B0604030504040204" pitchFamily="50" charset="-128"/>
              </a:rPr>
              <a:t>ことができる</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奪うことで敵の占領を</a:t>
            </a:r>
            <a:r>
              <a:rPr lang="ja-JP" altLang="en-US" sz="2000" b="1" dirty="0" smtClean="0">
                <a:solidFill>
                  <a:srgbClr val="FF0000"/>
                </a:solidFill>
                <a:latin typeface="メイリオ" panose="020B0604030504040204" pitchFamily="50" charset="-128"/>
                <a:ea typeface="メイリオ" panose="020B0604030504040204" pitchFamily="50" charset="-128"/>
              </a:rPr>
              <a:t>妨害</a:t>
            </a:r>
            <a:r>
              <a:rPr lang="ja-JP" altLang="en-US" sz="2000" b="1" dirty="0" smtClean="0">
                <a:latin typeface="メイリオ" panose="020B0604030504040204" pitchFamily="50" charset="-128"/>
                <a:ea typeface="メイリオ" panose="020B0604030504040204" pitchFamily="50" charset="-128"/>
              </a:rPr>
              <a:t>し有利な状況になる</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ただし失敗すると敵の罠にかかってしまう</a:t>
            </a:r>
            <a:endParaRPr lang="en-US" altLang="ja-JP" sz="2000" b="1" dirty="0" smtClean="0">
              <a:latin typeface="メイリオ" panose="020B0604030504040204" pitchFamily="50" charset="-128"/>
              <a:ea typeface="メイリオ" panose="020B0604030504040204" pitchFamily="50" charset="-128"/>
            </a:endParaRPr>
          </a:p>
        </p:txBody>
      </p:sp>
      <p:sp>
        <p:nvSpPr>
          <p:cNvPr id="11"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妨害アクション</a:t>
            </a:r>
            <a:endParaRPr kumimoji="1" lang="ja-JP" altLang="en-US" sz="4800" b="1" dirty="0">
              <a:solidFill>
                <a:schemeClr val="bg1"/>
              </a:solidFill>
              <a:effectLst>
                <a:glow rad="139700">
                  <a:schemeClr val="tx1">
                    <a:alpha val="70000"/>
                  </a:schemeClr>
                </a:glow>
              </a:effectLst>
              <a:latin typeface="+mn-ea"/>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15466" t="4244" r="19478"/>
          <a:stretch/>
        </p:blipFill>
        <p:spPr>
          <a:xfrm>
            <a:off x="404126" y="3805072"/>
            <a:ext cx="3432837" cy="2860122"/>
          </a:xfrm>
          <a:prstGeom prst="rect">
            <a:avLst/>
          </a:prstGeom>
        </p:spPr>
      </p:pic>
      <p:sp>
        <p:nvSpPr>
          <p:cNvPr id="12" name="テキスト ボックス 30"/>
          <p:cNvSpPr txBox="1"/>
          <p:nvPr/>
        </p:nvSpPr>
        <p:spPr>
          <a:xfrm>
            <a:off x="1202553" y="1123425"/>
            <a:ext cx="4589670"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smtClean="0">
                <a:solidFill>
                  <a:schemeClr val="bg1"/>
                </a:solidFill>
                <a:effectLst>
                  <a:glow rad="139700">
                    <a:schemeClr val="tx1">
                      <a:alpha val="70000"/>
                    </a:schemeClr>
                  </a:glow>
                </a:effectLst>
                <a:latin typeface="+mn-ea"/>
              </a:rPr>
              <a:t>体当たりによる妨害アクション</a:t>
            </a:r>
            <a:endParaRPr lang="en-US" altLang="ja-JP" sz="2400" b="1" dirty="0" smtClean="0">
              <a:solidFill>
                <a:schemeClr val="bg1"/>
              </a:solidFill>
              <a:effectLst>
                <a:glow rad="139700">
                  <a:schemeClr val="tx1">
                    <a:alpha val="70000"/>
                  </a:schemeClr>
                </a:glow>
              </a:effectLst>
              <a:latin typeface="+mn-ea"/>
            </a:endParaRPr>
          </a:p>
        </p:txBody>
      </p:sp>
      <p:sp>
        <p:nvSpPr>
          <p:cNvPr id="13" name="テキスト ボックス 30"/>
          <p:cNvSpPr txBox="1"/>
          <p:nvPr/>
        </p:nvSpPr>
        <p:spPr>
          <a:xfrm>
            <a:off x="4280973" y="4516111"/>
            <a:ext cx="4589670" cy="461665"/>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2400" b="1" dirty="0" smtClean="0">
                <a:solidFill>
                  <a:schemeClr val="bg1"/>
                </a:solidFill>
                <a:effectLst>
                  <a:glow rad="139700">
                    <a:schemeClr val="tx1">
                      <a:alpha val="70000"/>
                    </a:schemeClr>
                  </a:glow>
                </a:effectLst>
                <a:latin typeface="+mn-ea"/>
              </a:rPr>
              <a:t>糸を奪う妨害アクション</a:t>
            </a:r>
            <a:endParaRPr lang="en-US" altLang="ja-JP" sz="2400" b="1" dirty="0" smtClean="0">
              <a:solidFill>
                <a:schemeClr val="bg1"/>
              </a:solidFill>
              <a:effectLst>
                <a:glow rad="139700">
                  <a:schemeClr val="tx1">
                    <a:alpha val="70000"/>
                  </a:schemeClr>
                </a:glow>
              </a:effectLst>
              <a:latin typeface="+mn-ea"/>
            </a:endParaRPr>
          </a:p>
        </p:txBody>
      </p:sp>
      <p:sp>
        <p:nvSpPr>
          <p:cNvPr id="14" name="テキスト ボックス 13"/>
          <p:cNvSpPr txBox="1"/>
          <p:nvPr/>
        </p:nvSpPr>
        <p:spPr>
          <a:xfrm>
            <a:off x="1202553" y="1564988"/>
            <a:ext cx="4907397" cy="1938992"/>
          </a:xfrm>
          <a:prstGeom prst="rect">
            <a:avLst/>
          </a:prstGeom>
          <a:noFill/>
        </p:spPr>
        <p:txBody>
          <a:bodyPr wrap="square" rtlCol="0">
            <a:spAutoFit/>
          </a:bodyPr>
          <a:lstStyle/>
          <a:p>
            <a:r>
              <a:rPr lang="ja-JP" altLang="en-US" sz="2000" b="1" dirty="0" smtClean="0">
                <a:latin typeface="メイリオ" panose="020B0604030504040204" pitchFamily="50" charset="-128"/>
                <a:ea typeface="メイリオ" panose="020B0604030504040204" pitchFamily="50" charset="-128"/>
              </a:rPr>
              <a:t>敵をロックしジャンプをすることで</a:t>
            </a:r>
            <a:endParaRPr lang="en-US" altLang="ja-JP" sz="2000" b="1"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体当たりができる</a:t>
            </a:r>
            <a:endParaRPr lang="en-US" altLang="ja-JP" sz="2000" b="1"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体当たりを受けた敵は地面に落とされ</a:t>
            </a:r>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数秒間動けなくなる</a:t>
            </a:r>
            <a:endParaRPr lang="en-US" altLang="ja-JP" sz="2000" b="1" dirty="0" smtClean="0">
              <a:latin typeface="メイリオ" panose="020B0604030504040204" pitchFamily="50" charset="-128"/>
              <a:ea typeface="メイリオ" panose="020B0604030504040204" pitchFamily="50" charset="-128"/>
            </a:endParaRPr>
          </a:p>
          <a:p>
            <a:endParaRPr lang="en-US" altLang="ja-JP" sz="2000" b="1"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ただし失敗すると自分が動けなくなる</a:t>
            </a:r>
            <a:endParaRPr lang="en-US" altLang="ja-JP" sz="2000" b="1" dirty="0" smtClean="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l="25952" t="-340" r="16790" b="493"/>
          <a:stretch/>
        </p:blipFill>
        <p:spPr>
          <a:xfrm>
            <a:off x="5792223" y="878905"/>
            <a:ext cx="3125050" cy="3066638"/>
          </a:xfrm>
          <a:prstGeom prst="rect">
            <a:avLst/>
          </a:prstGeom>
        </p:spPr>
      </p:pic>
    </p:spTree>
    <p:extLst>
      <p:ext uri="{BB962C8B-B14F-4D97-AF65-F5344CB8AC3E}">
        <p14:creationId xmlns:p14="http://schemas.microsoft.com/office/powerpoint/2010/main" val="3616973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t="2060" b="-1"/>
          <a:stretch/>
        </p:blipFill>
        <p:spPr>
          <a:xfrm>
            <a:off x="1223455" y="1757669"/>
            <a:ext cx="7470519" cy="4141497"/>
          </a:xfrm>
          <a:prstGeom prst="rect">
            <a:avLst/>
          </a:prstGeom>
        </p:spPr>
      </p:pic>
      <p:sp>
        <p:nvSpPr>
          <p:cNvPr id="23" name="角丸四角形 22"/>
          <p:cNvSpPr/>
          <p:nvPr/>
        </p:nvSpPr>
        <p:spPr>
          <a:xfrm>
            <a:off x="1295682" y="2956542"/>
            <a:ext cx="1314450" cy="601476"/>
          </a:xfrm>
          <a:prstGeom prst="roundRect">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30"/>
          <p:cNvSpPr txBox="1"/>
          <p:nvPr/>
        </p:nvSpPr>
        <p:spPr>
          <a:xfrm>
            <a:off x="0" y="47908"/>
            <a:ext cx="9906000" cy="83099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dirty="0" smtClean="0">
                <a:solidFill>
                  <a:schemeClr val="bg1"/>
                </a:solidFill>
                <a:effectLst>
                  <a:glow rad="139700">
                    <a:schemeClr val="tx1">
                      <a:alpha val="70000"/>
                    </a:schemeClr>
                  </a:glow>
                </a:effectLst>
                <a:latin typeface="+mn-ea"/>
              </a:rPr>
              <a:t>ゲーム画面</a:t>
            </a:r>
            <a:endParaRPr kumimoji="1" lang="ja-JP" altLang="en-US" sz="4800" b="1" dirty="0">
              <a:solidFill>
                <a:schemeClr val="bg1"/>
              </a:solidFill>
              <a:effectLst>
                <a:glow rad="139700">
                  <a:schemeClr val="tx1">
                    <a:alpha val="70000"/>
                  </a:schemeClr>
                </a:glow>
              </a:effectLst>
              <a:latin typeface="+mn-ea"/>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682" y="1827149"/>
            <a:ext cx="1005047" cy="100504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665" y="2320116"/>
            <a:ext cx="156749" cy="156749"/>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249977">
            <a:off x="1890843" y="1901284"/>
            <a:ext cx="156749" cy="156749"/>
          </a:xfrm>
          <a:prstGeom prst="rect">
            <a:avLst/>
          </a:prstGeom>
        </p:spPr>
      </p:pic>
      <p:pic>
        <p:nvPicPr>
          <p:cNvPr id="14" name="図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7487" y="2968281"/>
            <a:ext cx="467284" cy="467284"/>
          </a:xfrm>
          <a:prstGeom prst="rect">
            <a:avLst/>
          </a:prstGeom>
        </p:spPr>
      </p:pic>
      <p:pic>
        <p:nvPicPr>
          <p:cNvPr id="20" name="図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80781" y="2986550"/>
            <a:ext cx="466092" cy="466092"/>
          </a:xfrm>
          <a:prstGeom prst="rect">
            <a:avLst/>
          </a:prstGeom>
        </p:spPr>
      </p:pic>
      <p:pic>
        <p:nvPicPr>
          <p:cNvPr id="22" name="図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1788" y="3430021"/>
            <a:ext cx="373244" cy="93311"/>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1788" y="3430021"/>
            <a:ext cx="369863" cy="93311"/>
          </a:xfrm>
          <a:prstGeom prst="rect">
            <a:avLst/>
          </a:prstGeom>
        </p:spPr>
      </p:pic>
      <p:pic>
        <p:nvPicPr>
          <p:cNvPr id="26" name="図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2702" y="3432179"/>
            <a:ext cx="373244" cy="93311"/>
          </a:xfrm>
          <a:prstGeom prst="rect">
            <a:avLst/>
          </a:prstGeom>
        </p:spPr>
      </p:pic>
      <p:sp>
        <p:nvSpPr>
          <p:cNvPr id="24" name="テキスト ボックス 23"/>
          <p:cNvSpPr txBox="1"/>
          <p:nvPr/>
        </p:nvSpPr>
        <p:spPr>
          <a:xfrm>
            <a:off x="1582224" y="2936765"/>
            <a:ext cx="624663" cy="307777"/>
          </a:xfrm>
          <a:prstGeom prst="rect">
            <a:avLst/>
          </a:prstGeom>
          <a:noFill/>
        </p:spPr>
        <p:txBody>
          <a:bodyPr wrap="square" rtlCol="0">
            <a:spAutoFit/>
          </a:bodyPr>
          <a:lstStyle/>
          <a:p>
            <a:r>
              <a:rPr kumimoji="1" lang="en-US" altLang="ja-JP" sz="1400" b="1" dirty="0" smtClean="0">
                <a:latin typeface="メイリオ" panose="020B0604030504040204" pitchFamily="50" charset="-128"/>
                <a:ea typeface="メイリオ" panose="020B0604030504040204" pitchFamily="50" charset="-128"/>
              </a:rPr>
              <a:t>23m</a:t>
            </a:r>
            <a:endParaRPr kumimoji="1" lang="ja-JP" altLang="en-US" sz="1400" b="1" dirty="0">
              <a:latin typeface="メイリオ" panose="020B0604030504040204" pitchFamily="50" charset="-128"/>
              <a:ea typeface="メイリオ" panose="020B0604030504040204" pitchFamily="50" charset="-128"/>
            </a:endParaRPr>
          </a:p>
        </p:txBody>
      </p:sp>
      <p:pic>
        <p:nvPicPr>
          <p:cNvPr id="27" name="図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7875" y="5123007"/>
            <a:ext cx="3319395" cy="414924"/>
          </a:xfrm>
          <a:prstGeom prst="rect">
            <a:avLst/>
          </a:prstGeom>
        </p:spPr>
      </p:pic>
      <p:pic>
        <p:nvPicPr>
          <p:cNvPr id="25" name="図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17874" y="5123007"/>
            <a:ext cx="3235325" cy="417734"/>
          </a:xfrm>
          <a:prstGeom prst="rect">
            <a:avLst/>
          </a:prstGeom>
        </p:spPr>
      </p:pic>
      <p:pic>
        <p:nvPicPr>
          <p:cNvPr id="37" name="図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60109" y="1715153"/>
            <a:ext cx="1280425" cy="801940"/>
          </a:xfrm>
          <a:prstGeom prst="rect">
            <a:avLst/>
          </a:prstGeom>
        </p:spPr>
      </p:pic>
      <p:sp>
        <p:nvSpPr>
          <p:cNvPr id="43" name="テキスト ボックス 42"/>
          <p:cNvSpPr txBox="1"/>
          <p:nvPr/>
        </p:nvSpPr>
        <p:spPr>
          <a:xfrm>
            <a:off x="4612356" y="1929563"/>
            <a:ext cx="1023870" cy="400110"/>
          </a:xfrm>
          <a:prstGeom prst="rect">
            <a:avLst/>
          </a:prstGeom>
          <a:noFill/>
        </p:spPr>
        <p:txBody>
          <a:bodyPr wrap="square" rtlCol="0">
            <a:spAutoFit/>
          </a:bodyPr>
          <a:lstStyle/>
          <a:p>
            <a:r>
              <a:rPr kumimoji="1" lang="en-US" altLang="ja-JP" sz="2000" b="1" dirty="0" smtClean="0">
                <a:latin typeface="メイリオ" panose="020B0604030504040204" pitchFamily="50" charset="-128"/>
                <a:ea typeface="メイリオ" panose="020B0604030504040204" pitchFamily="50" charset="-128"/>
              </a:rPr>
              <a:t>09:43</a:t>
            </a:r>
            <a:endParaRPr kumimoji="1" lang="ja-JP" altLang="en-US" sz="2000" b="1" dirty="0">
              <a:latin typeface="メイリオ" panose="020B0604030504040204" pitchFamily="50" charset="-128"/>
              <a:ea typeface="メイリオ" panose="020B0604030504040204" pitchFamily="50" charset="-128"/>
            </a:endParaRPr>
          </a:p>
        </p:txBody>
      </p:sp>
      <p:sp>
        <p:nvSpPr>
          <p:cNvPr id="50" name="正方形/長方形 49"/>
          <p:cNvSpPr/>
          <p:nvPr/>
        </p:nvSpPr>
        <p:spPr>
          <a:xfrm>
            <a:off x="5983469" y="2233813"/>
            <a:ext cx="2931773" cy="330773"/>
          </a:xfrm>
          <a:prstGeom prst="rect">
            <a:avLst/>
          </a:prstGeom>
          <a:solidFill>
            <a:srgbClr val="FFFF6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5944604" y="2212206"/>
            <a:ext cx="3032584" cy="338554"/>
          </a:xfrm>
          <a:prstGeom prst="rect">
            <a:avLst/>
          </a:prstGeom>
          <a:noFill/>
        </p:spPr>
        <p:txBody>
          <a:bodyPr wrap="square" rtlCol="0">
            <a:spAutoFit/>
          </a:bodyPr>
          <a:lstStyle/>
          <a:p>
            <a:r>
              <a:rPr kumimoji="1" lang="ja-JP" altLang="en-US" sz="1600" b="1" dirty="0" smtClean="0">
                <a:ln>
                  <a:solidFill>
                    <a:schemeClr val="tx1"/>
                  </a:solidFill>
                </a:ln>
                <a:solidFill>
                  <a:schemeClr val="bg1"/>
                </a:solidFill>
                <a:latin typeface="HG創英角ｺﾞｼｯｸUB" panose="020B0909000000000000" pitchFamily="49" charset="-128"/>
                <a:ea typeface="HG創英角ｺﾞｼｯｸUB" panose="020B0909000000000000" pitchFamily="49" charset="-128"/>
              </a:rPr>
              <a:t>Ｃ３の木をプレイヤーが占領</a:t>
            </a:r>
            <a:endParaRPr kumimoji="1" lang="ja-JP" altLang="en-US" sz="1600" b="1" dirty="0">
              <a:ln>
                <a:solidFill>
                  <a:schemeClr val="tx1"/>
                </a:solidFill>
              </a:ln>
              <a:solidFill>
                <a:schemeClr val="bg1"/>
              </a:solidFill>
              <a:latin typeface="HG創英角ｺﾞｼｯｸUB" panose="020B0909000000000000" pitchFamily="49" charset="-128"/>
              <a:ea typeface="HG創英角ｺﾞｼｯｸUB" panose="020B0909000000000000" pitchFamily="49" charset="-128"/>
            </a:endParaRPr>
          </a:p>
        </p:txBody>
      </p:sp>
      <p:pic>
        <p:nvPicPr>
          <p:cNvPr id="34" name="図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92605" y="3197009"/>
            <a:ext cx="228565" cy="228565"/>
          </a:xfrm>
          <a:prstGeom prst="rect">
            <a:avLst/>
          </a:prstGeom>
        </p:spPr>
      </p:pic>
      <p:sp>
        <p:nvSpPr>
          <p:cNvPr id="33" name="環状矢印 32"/>
          <p:cNvSpPr/>
          <p:nvPr/>
        </p:nvSpPr>
        <p:spPr>
          <a:xfrm rot="18982450">
            <a:off x="7559510" y="3006235"/>
            <a:ext cx="848578" cy="914386"/>
          </a:xfrm>
          <a:prstGeom prst="circularArrow">
            <a:avLst>
              <a:gd name="adj1" fmla="val 7637"/>
              <a:gd name="adj2" fmla="val 983876"/>
              <a:gd name="adj3" fmla="val 20347530"/>
              <a:gd name="adj4" fmla="val 16099157"/>
              <a:gd name="adj5" fmla="val 10729"/>
            </a:avLst>
          </a:prstGeom>
          <a:solidFill>
            <a:srgbClr val="92D050"/>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p:cNvSpPr txBox="1"/>
          <p:nvPr/>
        </p:nvSpPr>
        <p:spPr>
          <a:xfrm>
            <a:off x="1272464" y="5452204"/>
            <a:ext cx="1527745" cy="461665"/>
          </a:xfrm>
          <a:prstGeom prst="rect">
            <a:avLst/>
          </a:prstGeom>
          <a:noFill/>
        </p:spPr>
        <p:txBody>
          <a:bodyPr wrap="square" rtlCol="0">
            <a:spAutoFit/>
          </a:bodyPr>
          <a:lstStyle/>
          <a:p>
            <a:r>
              <a:rPr kumimoji="1" lang="en-US" altLang="ja-JP" sz="2400" b="1" dirty="0" smtClean="0">
                <a:ln>
                  <a:solidFill>
                    <a:schemeClr val="tx1">
                      <a:lumMod val="95000"/>
                      <a:lumOff val="5000"/>
                    </a:schemeClr>
                  </a:solidFill>
                </a:ln>
                <a:solidFill>
                  <a:srgbClr val="FF0000"/>
                </a:solidFill>
                <a:latin typeface="メイリオ" panose="020B0604030504040204" pitchFamily="50" charset="-128"/>
                <a:ea typeface="メイリオ" panose="020B0604030504040204" pitchFamily="50" charset="-128"/>
              </a:rPr>
              <a:t>10m</a:t>
            </a:r>
            <a:endParaRPr kumimoji="1" lang="ja-JP" altLang="en-US" sz="2400" b="1" dirty="0">
              <a:ln>
                <a:solidFill>
                  <a:schemeClr val="tx1">
                    <a:lumMod val="95000"/>
                    <a:lumOff val="5000"/>
                  </a:schemeClr>
                </a:solidFill>
              </a:ln>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13288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17919</TotalTime>
  <Words>524</Words>
  <Application>Microsoft Office PowerPoint</Application>
  <PresentationFormat>A4 210 x 297 mm</PresentationFormat>
  <Paragraphs>83</Paragraphs>
  <Slides>11</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HG創英角ｺﾞｼｯｸUB</vt:lpstr>
      <vt:lpstr>メイリオ</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M-Ishida</dc:creator>
  <cp:lastModifiedBy>M-Ishida</cp:lastModifiedBy>
  <cp:revision>195</cp:revision>
  <dcterms:created xsi:type="dcterms:W3CDTF">2017-10-20T06:18:11Z</dcterms:created>
  <dcterms:modified xsi:type="dcterms:W3CDTF">2018-01-30T08:31:08Z</dcterms:modified>
</cp:coreProperties>
</file>